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4" r:id="rId7"/>
    <p:sldId id="265" r:id="rId8"/>
    <p:sldId id="261" r:id="rId9"/>
    <p:sldId id="262"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210" autoAdjust="0"/>
    <p:restoredTop sz="94660"/>
  </p:normalViewPr>
  <p:slideViewPr>
    <p:cSldViewPr snapToGrid="0">
      <p:cViewPr varScale="1">
        <p:scale>
          <a:sx n="114" d="100"/>
          <a:sy n="114" d="100"/>
        </p:scale>
        <p:origin x="3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680FB7-A8E8-4FE3-998C-2CB4BD439022}" type="doc">
      <dgm:prSet loTypeId="urn:microsoft.com/office/officeart/2005/8/layout/list1" loCatId="list" qsTypeId="urn:microsoft.com/office/officeart/2005/8/quickstyle/simple4" qsCatId="simple" csTypeId="urn:microsoft.com/office/officeart/2005/8/colors/accent0_3" csCatId="mainScheme"/>
      <dgm:spPr/>
      <dgm:t>
        <a:bodyPr/>
        <a:lstStyle/>
        <a:p>
          <a:endParaRPr lang="en-US"/>
        </a:p>
      </dgm:t>
    </dgm:pt>
    <dgm:pt modelId="{5E24CE60-EF77-4467-8337-7C8B71F661BB}">
      <dgm:prSet/>
      <dgm:spPr/>
      <dgm:t>
        <a:bodyPr/>
        <a:lstStyle/>
        <a:p>
          <a:r>
            <a:rPr lang="en-US" b="1"/>
            <a:t>Research Gap </a:t>
          </a:r>
          <a:endParaRPr lang="en-US"/>
        </a:p>
      </dgm:t>
    </dgm:pt>
    <dgm:pt modelId="{3B6C28DD-29F3-44AE-BA9A-A26ADA09EC7F}" type="parTrans" cxnId="{294D8A84-EA37-406B-AF60-2B6E6EFEC33A}">
      <dgm:prSet/>
      <dgm:spPr/>
      <dgm:t>
        <a:bodyPr/>
        <a:lstStyle/>
        <a:p>
          <a:endParaRPr lang="en-US"/>
        </a:p>
      </dgm:t>
    </dgm:pt>
    <dgm:pt modelId="{20B979CD-39F0-447B-8762-94E60F9E2DD5}" type="sibTrans" cxnId="{294D8A84-EA37-406B-AF60-2B6E6EFEC33A}">
      <dgm:prSet/>
      <dgm:spPr/>
      <dgm:t>
        <a:bodyPr/>
        <a:lstStyle/>
        <a:p>
          <a:endParaRPr lang="en-US"/>
        </a:p>
      </dgm:t>
    </dgm:pt>
    <dgm:pt modelId="{BB1E6BCE-612A-4460-B32B-BE6D448D41E5}">
      <dgm:prSet/>
      <dgm:spPr/>
      <dgm:t>
        <a:bodyPr/>
        <a:lstStyle/>
        <a:p>
          <a:r>
            <a:rPr lang="en-US"/>
            <a:t>The theory of the firm has yet to accommodate one of the principal features of the modern business enterprise-- its multiproduct character.</a:t>
          </a:r>
        </a:p>
      </dgm:t>
    </dgm:pt>
    <dgm:pt modelId="{CD00B154-98A3-42BE-BB04-EEC1D14CDEAE}" type="parTrans" cxnId="{AF18045E-7F31-487B-A381-B5CB796531C9}">
      <dgm:prSet/>
      <dgm:spPr/>
      <dgm:t>
        <a:bodyPr/>
        <a:lstStyle/>
        <a:p>
          <a:endParaRPr lang="en-US"/>
        </a:p>
      </dgm:t>
    </dgm:pt>
    <dgm:pt modelId="{9BE5E1E1-69D5-4F6D-A414-3C4A0733FAED}" type="sibTrans" cxnId="{AF18045E-7F31-487B-A381-B5CB796531C9}">
      <dgm:prSet/>
      <dgm:spPr/>
      <dgm:t>
        <a:bodyPr/>
        <a:lstStyle/>
        <a:p>
          <a:endParaRPr lang="en-US"/>
        </a:p>
      </dgm:t>
    </dgm:pt>
    <dgm:pt modelId="{6984A4DA-D6C1-48B7-B009-20645FDE8C75}">
      <dgm:prSet/>
      <dgm:spPr/>
      <dgm:t>
        <a:bodyPr/>
        <a:lstStyle/>
        <a:p>
          <a:r>
            <a:rPr lang="en-US" b="1"/>
            <a:t>Main Purpose</a:t>
          </a:r>
          <a:endParaRPr lang="en-US"/>
        </a:p>
      </dgm:t>
    </dgm:pt>
    <dgm:pt modelId="{8427AA59-9A7E-4E60-829D-637C6C97C383}" type="parTrans" cxnId="{A966C68C-8960-41F5-8A06-7C3401421B14}">
      <dgm:prSet/>
      <dgm:spPr/>
      <dgm:t>
        <a:bodyPr/>
        <a:lstStyle/>
        <a:p>
          <a:endParaRPr lang="en-US"/>
        </a:p>
      </dgm:t>
    </dgm:pt>
    <dgm:pt modelId="{92D238E8-70D6-4210-8C85-41439A33DB85}" type="sibTrans" cxnId="{A966C68C-8960-41F5-8A06-7C3401421B14}">
      <dgm:prSet/>
      <dgm:spPr/>
      <dgm:t>
        <a:bodyPr/>
        <a:lstStyle/>
        <a:p>
          <a:endParaRPr lang="en-US"/>
        </a:p>
      </dgm:t>
    </dgm:pt>
    <dgm:pt modelId="{051B3942-1662-48A7-9F92-B7657C09BDF0}">
      <dgm:prSet/>
      <dgm:spPr/>
      <dgm:t>
        <a:bodyPr/>
        <a:lstStyle/>
        <a:p>
          <a:r>
            <a:rPr lang="en-US"/>
            <a:t>To modify the neoclassical theory of the firm to emphasize the distinctive properties of organizational knowledge and the transactions cost properties of market exchange</a:t>
          </a:r>
        </a:p>
      </dgm:t>
    </dgm:pt>
    <dgm:pt modelId="{3DEACFE7-2E8E-40BF-A000-940C2B55E185}" type="parTrans" cxnId="{ABD177B1-95C3-49F2-9706-3B33B748C631}">
      <dgm:prSet/>
      <dgm:spPr/>
      <dgm:t>
        <a:bodyPr/>
        <a:lstStyle/>
        <a:p>
          <a:endParaRPr lang="en-US"/>
        </a:p>
      </dgm:t>
    </dgm:pt>
    <dgm:pt modelId="{6CCE662C-D8C1-4A21-86C5-ECF97CE97C1E}" type="sibTrans" cxnId="{ABD177B1-95C3-49F2-9706-3B33B748C631}">
      <dgm:prSet/>
      <dgm:spPr/>
      <dgm:t>
        <a:bodyPr/>
        <a:lstStyle/>
        <a:p>
          <a:endParaRPr lang="en-US"/>
        </a:p>
      </dgm:t>
    </dgm:pt>
    <dgm:pt modelId="{0CE2E8D4-BE20-43B7-8E19-11CF74B85E26}">
      <dgm:prSet/>
      <dgm:spPr/>
      <dgm:t>
        <a:bodyPr/>
        <a:lstStyle/>
        <a:p>
          <a:r>
            <a:rPr lang="en-US"/>
            <a:t>To make an analytical separation between a theory of diversification and a theory of growth since growth and diversification are not inextricably linked </a:t>
          </a:r>
        </a:p>
      </dgm:t>
    </dgm:pt>
    <dgm:pt modelId="{86585C27-EE6D-4D50-8C58-52C73148F605}" type="parTrans" cxnId="{79B66C6C-4B39-4E9D-A5AB-45207C3F13DF}">
      <dgm:prSet/>
      <dgm:spPr/>
      <dgm:t>
        <a:bodyPr/>
        <a:lstStyle/>
        <a:p>
          <a:endParaRPr lang="en-US"/>
        </a:p>
      </dgm:t>
    </dgm:pt>
    <dgm:pt modelId="{9DA81BD8-D879-46EE-B949-279A5F76A2B3}" type="sibTrans" cxnId="{79B66C6C-4B39-4E9D-A5AB-45207C3F13DF}">
      <dgm:prSet/>
      <dgm:spPr/>
      <dgm:t>
        <a:bodyPr/>
        <a:lstStyle/>
        <a:p>
          <a:endParaRPr lang="en-US"/>
        </a:p>
      </dgm:t>
    </dgm:pt>
    <dgm:pt modelId="{578CEEBA-C9C0-47FA-B576-1B740981C052}">
      <dgm:prSet/>
      <dgm:spPr/>
      <dgm:t>
        <a:bodyPr/>
        <a:lstStyle/>
        <a:p>
          <a:r>
            <a:rPr lang="en-US" b="1"/>
            <a:t>Theory of Multiproduct Organization</a:t>
          </a:r>
          <a:endParaRPr lang="en-US"/>
        </a:p>
      </dgm:t>
    </dgm:pt>
    <dgm:pt modelId="{1E99DCEF-E5D5-4E37-B75C-AB6FA112BCCB}" type="parTrans" cxnId="{6E12794B-D0E3-471E-8865-63AD54011C43}">
      <dgm:prSet/>
      <dgm:spPr/>
      <dgm:t>
        <a:bodyPr/>
        <a:lstStyle/>
        <a:p>
          <a:endParaRPr lang="en-US"/>
        </a:p>
      </dgm:t>
    </dgm:pt>
    <dgm:pt modelId="{67745E36-0E57-468B-9A96-1C4FEB89C970}" type="sibTrans" cxnId="{6E12794B-D0E3-471E-8865-63AD54011C43}">
      <dgm:prSet/>
      <dgm:spPr/>
      <dgm:t>
        <a:bodyPr/>
        <a:lstStyle/>
        <a:p>
          <a:endParaRPr lang="en-US"/>
        </a:p>
      </dgm:t>
    </dgm:pt>
    <dgm:pt modelId="{F1B51871-7546-4DD6-9E75-338CE32B34FD}">
      <dgm:prSet/>
      <dgm:spPr/>
      <dgm:t>
        <a:bodyPr/>
        <a:lstStyle/>
        <a:p>
          <a:r>
            <a:rPr lang="en-US"/>
            <a:t>To explain why firms diversify into related and unrelated product lines rather than reinvesting in traditional lines of business or transferring assets directly to stockholders</a:t>
          </a:r>
        </a:p>
      </dgm:t>
    </dgm:pt>
    <dgm:pt modelId="{EEA94C4F-7832-40EF-BDED-9E18FA150C18}" type="parTrans" cxnId="{3AD1A94F-A58D-4E99-9430-9DF362D08EB5}">
      <dgm:prSet/>
      <dgm:spPr/>
      <dgm:t>
        <a:bodyPr/>
        <a:lstStyle/>
        <a:p>
          <a:endParaRPr lang="en-US"/>
        </a:p>
      </dgm:t>
    </dgm:pt>
    <dgm:pt modelId="{968C6066-E433-4DD6-840B-9893AED6751A}" type="sibTrans" cxnId="{3AD1A94F-A58D-4E99-9430-9DF362D08EB5}">
      <dgm:prSet/>
      <dgm:spPr/>
      <dgm:t>
        <a:bodyPr/>
        <a:lstStyle/>
        <a:p>
          <a:endParaRPr lang="en-US"/>
        </a:p>
      </dgm:t>
    </dgm:pt>
    <dgm:pt modelId="{A5657229-395B-4B12-B7CD-91BC0D75AC9E}" type="pres">
      <dgm:prSet presAssocID="{AE680FB7-A8E8-4FE3-998C-2CB4BD439022}" presName="linear" presStyleCnt="0">
        <dgm:presLayoutVars>
          <dgm:dir/>
          <dgm:animLvl val="lvl"/>
          <dgm:resizeHandles val="exact"/>
        </dgm:presLayoutVars>
      </dgm:prSet>
      <dgm:spPr/>
    </dgm:pt>
    <dgm:pt modelId="{675B9B23-601C-40AE-BB25-BD413530845B}" type="pres">
      <dgm:prSet presAssocID="{5E24CE60-EF77-4467-8337-7C8B71F661BB}" presName="parentLin" presStyleCnt="0"/>
      <dgm:spPr/>
    </dgm:pt>
    <dgm:pt modelId="{A4FB2708-A271-45BB-98A6-06B506FBB333}" type="pres">
      <dgm:prSet presAssocID="{5E24CE60-EF77-4467-8337-7C8B71F661BB}" presName="parentLeftMargin" presStyleLbl="node1" presStyleIdx="0" presStyleCnt="3"/>
      <dgm:spPr/>
    </dgm:pt>
    <dgm:pt modelId="{1F6D26CD-93D6-4917-89B8-F80F2C67C1AB}" type="pres">
      <dgm:prSet presAssocID="{5E24CE60-EF77-4467-8337-7C8B71F661BB}" presName="parentText" presStyleLbl="node1" presStyleIdx="0" presStyleCnt="3">
        <dgm:presLayoutVars>
          <dgm:chMax val="0"/>
          <dgm:bulletEnabled val="1"/>
        </dgm:presLayoutVars>
      </dgm:prSet>
      <dgm:spPr/>
    </dgm:pt>
    <dgm:pt modelId="{F89C1CA7-EDD8-4A60-AD10-9E579A372C46}" type="pres">
      <dgm:prSet presAssocID="{5E24CE60-EF77-4467-8337-7C8B71F661BB}" presName="negativeSpace" presStyleCnt="0"/>
      <dgm:spPr/>
    </dgm:pt>
    <dgm:pt modelId="{A2626B8A-E245-4BFE-83BB-66C2B8859A2E}" type="pres">
      <dgm:prSet presAssocID="{5E24CE60-EF77-4467-8337-7C8B71F661BB}" presName="childText" presStyleLbl="conFgAcc1" presStyleIdx="0" presStyleCnt="3">
        <dgm:presLayoutVars>
          <dgm:bulletEnabled val="1"/>
        </dgm:presLayoutVars>
      </dgm:prSet>
      <dgm:spPr/>
    </dgm:pt>
    <dgm:pt modelId="{8D2AE4C5-F1E0-4447-9390-AE4C2DA0974A}" type="pres">
      <dgm:prSet presAssocID="{20B979CD-39F0-447B-8762-94E60F9E2DD5}" presName="spaceBetweenRectangles" presStyleCnt="0"/>
      <dgm:spPr/>
    </dgm:pt>
    <dgm:pt modelId="{63CA4322-0AB5-4F79-80F0-295FEDD07E45}" type="pres">
      <dgm:prSet presAssocID="{6984A4DA-D6C1-48B7-B009-20645FDE8C75}" presName="parentLin" presStyleCnt="0"/>
      <dgm:spPr/>
    </dgm:pt>
    <dgm:pt modelId="{B2493A17-4FB4-4C62-A98C-399620D7D5CA}" type="pres">
      <dgm:prSet presAssocID="{6984A4DA-D6C1-48B7-B009-20645FDE8C75}" presName="parentLeftMargin" presStyleLbl="node1" presStyleIdx="0" presStyleCnt="3"/>
      <dgm:spPr/>
    </dgm:pt>
    <dgm:pt modelId="{B3B2203F-AFF2-4EAF-BF28-EF57E4CF4C2D}" type="pres">
      <dgm:prSet presAssocID="{6984A4DA-D6C1-48B7-B009-20645FDE8C75}" presName="parentText" presStyleLbl="node1" presStyleIdx="1" presStyleCnt="3">
        <dgm:presLayoutVars>
          <dgm:chMax val="0"/>
          <dgm:bulletEnabled val="1"/>
        </dgm:presLayoutVars>
      </dgm:prSet>
      <dgm:spPr/>
    </dgm:pt>
    <dgm:pt modelId="{1B5243DC-BA31-45E4-8FAD-40B3E4308FE3}" type="pres">
      <dgm:prSet presAssocID="{6984A4DA-D6C1-48B7-B009-20645FDE8C75}" presName="negativeSpace" presStyleCnt="0"/>
      <dgm:spPr/>
    </dgm:pt>
    <dgm:pt modelId="{37C80629-9F2F-4DBF-987A-2205DCE81FB7}" type="pres">
      <dgm:prSet presAssocID="{6984A4DA-D6C1-48B7-B009-20645FDE8C75}" presName="childText" presStyleLbl="conFgAcc1" presStyleIdx="1" presStyleCnt="3">
        <dgm:presLayoutVars>
          <dgm:bulletEnabled val="1"/>
        </dgm:presLayoutVars>
      </dgm:prSet>
      <dgm:spPr/>
    </dgm:pt>
    <dgm:pt modelId="{E5CBB10F-9F03-4FE8-815C-B9329112B117}" type="pres">
      <dgm:prSet presAssocID="{92D238E8-70D6-4210-8C85-41439A33DB85}" presName="spaceBetweenRectangles" presStyleCnt="0"/>
      <dgm:spPr/>
    </dgm:pt>
    <dgm:pt modelId="{542328BE-617E-4E3E-BE79-1A148BDDB6E2}" type="pres">
      <dgm:prSet presAssocID="{578CEEBA-C9C0-47FA-B576-1B740981C052}" presName="parentLin" presStyleCnt="0"/>
      <dgm:spPr/>
    </dgm:pt>
    <dgm:pt modelId="{85A5462B-5C28-4E35-ACDA-926B80670801}" type="pres">
      <dgm:prSet presAssocID="{578CEEBA-C9C0-47FA-B576-1B740981C052}" presName="parentLeftMargin" presStyleLbl="node1" presStyleIdx="1" presStyleCnt="3"/>
      <dgm:spPr/>
    </dgm:pt>
    <dgm:pt modelId="{AD92DA0E-AF1F-46FF-A124-E58732E019E0}" type="pres">
      <dgm:prSet presAssocID="{578CEEBA-C9C0-47FA-B576-1B740981C052}" presName="parentText" presStyleLbl="node1" presStyleIdx="2" presStyleCnt="3">
        <dgm:presLayoutVars>
          <dgm:chMax val="0"/>
          <dgm:bulletEnabled val="1"/>
        </dgm:presLayoutVars>
      </dgm:prSet>
      <dgm:spPr/>
    </dgm:pt>
    <dgm:pt modelId="{94E79D57-1223-4CC1-B6A2-C6546729335B}" type="pres">
      <dgm:prSet presAssocID="{578CEEBA-C9C0-47FA-B576-1B740981C052}" presName="negativeSpace" presStyleCnt="0"/>
      <dgm:spPr/>
    </dgm:pt>
    <dgm:pt modelId="{C7B62DE7-29F1-416A-AB69-2635D348C04D}" type="pres">
      <dgm:prSet presAssocID="{578CEEBA-C9C0-47FA-B576-1B740981C052}" presName="childText" presStyleLbl="conFgAcc1" presStyleIdx="2" presStyleCnt="3">
        <dgm:presLayoutVars>
          <dgm:bulletEnabled val="1"/>
        </dgm:presLayoutVars>
      </dgm:prSet>
      <dgm:spPr/>
    </dgm:pt>
  </dgm:ptLst>
  <dgm:cxnLst>
    <dgm:cxn modelId="{7002B400-7A4F-412E-B436-6070B2A569A4}" type="presOf" srcId="{6984A4DA-D6C1-48B7-B009-20645FDE8C75}" destId="{B2493A17-4FB4-4C62-A98C-399620D7D5CA}" srcOrd="0" destOrd="0" presId="urn:microsoft.com/office/officeart/2005/8/layout/list1"/>
    <dgm:cxn modelId="{1B03790F-CBD1-4FC9-B822-37A9CA3E60A1}" type="presOf" srcId="{578CEEBA-C9C0-47FA-B576-1B740981C052}" destId="{AD92DA0E-AF1F-46FF-A124-E58732E019E0}" srcOrd="1" destOrd="0" presId="urn:microsoft.com/office/officeart/2005/8/layout/list1"/>
    <dgm:cxn modelId="{41998326-9C35-4F32-BF4C-2A3706542CB3}" type="presOf" srcId="{0CE2E8D4-BE20-43B7-8E19-11CF74B85E26}" destId="{37C80629-9F2F-4DBF-987A-2205DCE81FB7}" srcOrd="0" destOrd="1" presId="urn:microsoft.com/office/officeart/2005/8/layout/list1"/>
    <dgm:cxn modelId="{61C6A736-DDDE-48B1-82A6-8BAE83866FC0}" type="presOf" srcId="{BB1E6BCE-612A-4460-B32B-BE6D448D41E5}" destId="{A2626B8A-E245-4BFE-83BB-66C2B8859A2E}" srcOrd="0" destOrd="0" presId="urn:microsoft.com/office/officeart/2005/8/layout/list1"/>
    <dgm:cxn modelId="{76B4683B-B6FE-4664-B570-68F2C1C86E31}" type="presOf" srcId="{5E24CE60-EF77-4467-8337-7C8B71F661BB}" destId="{A4FB2708-A271-45BB-98A6-06B506FBB333}" srcOrd="0" destOrd="0" presId="urn:microsoft.com/office/officeart/2005/8/layout/list1"/>
    <dgm:cxn modelId="{AF18045E-7F31-487B-A381-B5CB796531C9}" srcId="{5E24CE60-EF77-4467-8337-7C8B71F661BB}" destId="{BB1E6BCE-612A-4460-B32B-BE6D448D41E5}" srcOrd="0" destOrd="0" parTransId="{CD00B154-98A3-42BE-BB04-EEC1D14CDEAE}" sibTransId="{9BE5E1E1-69D5-4F6D-A414-3C4A0733FAED}"/>
    <dgm:cxn modelId="{6E12794B-D0E3-471E-8865-63AD54011C43}" srcId="{AE680FB7-A8E8-4FE3-998C-2CB4BD439022}" destId="{578CEEBA-C9C0-47FA-B576-1B740981C052}" srcOrd="2" destOrd="0" parTransId="{1E99DCEF-E5D5-4E37-B75C-AB6FA112BCCB}" sibTransId="{67745E36-0E57-468B-9A96-1C4FEB89C970}"/>
    <dgm:cxn modelId="{79B66C6C-4B39-4E9D-A5AB-45207C3F13DF}" srcId="{6984A4DA-D6C1-48B7-B009-20645FDE8C75}" destId="{0CE2E8D4-BE20-43B7-8E19-11CF74B85E26}" srcOrd="1" destOrd="0" parTransId="{86585C27-EE6D-4D50-8C58-52C73148F605}" sibTransId="{9DA81BD8-D879-46EE-B949-279A5F76A2B3}"/>
    <dgm:cxn modelId="{3AD1A94F-A58D-4E99-9430-9DF362D08EB5}" srcId="{578CEEBA-C9C0-47FA-B576-1B740981C052}" destId="{F1B51871-7546-4DD6-9E75-338CE32B34FD}" srcOrd="0" destOrd="0" parTransId="{EEA94C4F-7832-40EF-BDED-9E18FA150C18}" sibTransId="{968C6066-E433-4DD6-840B-9893AED6751A}"/>
    <dgm:cxn modelId="{CAAE0A51-1DAE-485A-89D7-C9825DD41DBE}" type="presOf" srcId="{6984A4DA-D6C1-48B7-B009-20645FDE8C75}" destId="{B3B2203F-AFF2-4EAF-BF28-EF57E4CF4C2D}" srcOrd="1" destOrd="0" presId="urn:microsoft.com/office/officeart/2005/8/layout/list1"/>
    <dgm:cxn modelId="{A9871277-474F-4108-AAC1-EDBDC784336A}" type="presOf" srcId="{051B3942-1662-48A7-9F92-B7657C09BDF0}" destId="{37C80629-9F2F-4DBF-987A-2205DCE81FB7}" srcOrd="0" destOrd="0" presId="urn:microsoft.com/office/officeart/2005/8/layout/list1"/>
    <dgm:cxn modelId="{294D8A84-EA37-406B-AF60-2B6E6EFEC33A}" srcId="{AE680FB7-A8E8-4FE3-998C-2CB4BD439022}" destId="{5E24CE60-EF77-4467-8337-7C8B71F661BB}" srcOrd="0" destOrd="0" parTransId="{3B6C28DD-29F3-44AE-BA9A-A26ADA09EC7F}" sibTransId="{20B979CD-39F0-447B-8762-94E60F9E2DD5}"/>
    <dgm:cxn modelId="{A966C68C-8960-41F5-8A06-7C3401421B14}" srcId="{AE680FB7-A8E8-4FE3-998C-2CB4BD439022}" destId="{6984A4DA-D6C1-48B7-B009-20645FDE8C75}" srcOrd="1" destOrd="0" parTransId="{8427AA59-9A7E-4E60-829D-637C6C97C383}" sibTransId="{92D238E8-70D6-4210-8C85-41439A33DB85}"/>
    <dgm:cxn modelId="{CB5C21A0-AC22-4672-9AC3-CEC4A5401AC1}" type="presOf" srcId="{AE680FB7-A8E8-4FE3-998C-2CB4BD439022}" destId="{A5657229-395B-4B12-B7CD-91BC0D75AC9E}" srcOrd="0" destOrd="0" presId="urn:microsoft.com/office/officeart/2005/8/layout/list1"/>
    <dgm:cxn modelId="{A33C5AA0-AE95-464F-8110-591C483035FE}" type="presOf" srcId="{F1B51871-7546-4DD6-9E75-338CE32B34FD}" destId="{C7B62DE7-29F1-416A-AB69-2635D348C04D}" srcOrd="0" destOrd="0" presId="urn:microsoft.com/office/officeart/2005/8/layout/list1"/>
    <dgm:cxn modelId="{ABD177B1-95C3-49F2-9706-3B33B748C631}" srcId="{6984A4DA-D6C1-48B7-B009-20645FDE8C75}" destId="{051B3942-1662-48A7-9F92-B7657C09BDF0}" srcOrd="0" destOrd="0" parTransId="{3DEACFE7-2E8E-40BF-A000-940C2B55E185}" sibTransId="{6CCE662C-D8C1-4A21-86C5-ECF97CE97C1E}"/>
    <dgm:cxn modelId="{5E9D3DEC-68AE-4703-82C6-A8521D6CAFB5}" type="presOf" srcId="{578CEEBA-C9C0-47FA-B576-1B740981C052}" destId="{85A5462B-5C28-4E35-ACDA-926B80670801}" srcOrd="0" destOrd="0" presId="urn:microsoft.com/office/officeart/2005/8/layout/list1"/>
    <dgm:cxn modelId="{DF6A45F9-2F95-475A-9D06-B5B29F0B19A5}" type="presOf" srcId="{5E24CE60-EF77-4467-8337-7C8B71F661BB}" destId="{1F6D26CD-93D6-4917-89B8-F80F2C67C1AB}" srcOrd="1" destOrd="0" presId="urn:microsoft.com/office/officeart/2005/8/layout/list1"/>
    <dgm:cxn modelId="{FA27333A-A217-4647-8655-14E5662A25EB}" type="presParOf" srcId="{A5657229-395B-4B12-B7CD-91BC0D75AC9E}" destId="{675B9B23-601C-40AE-BB25-BD413530845B}" srcOrd="0" destOrd="0" presId="urn:microsoft.com/office/officeart/2005/8/layout/list1"/>
    <dgm:cxn modelId="{DC7C3C8E-0E63-4726-B03C-8CC0DC8AF6B9}" type="presParOf" srcId="{675B9B23-601C-40AE-BB25-BD413530845B}" destId="{A4FB2708-A271-45BB-98A6-06B506FBB333}" srcOrd="0" destOrd="0" presId="urn:microsoft.com/office/officeart/2005/8/layout/list1"/>
    <dgm:cxn modelId="{CFF623AA-962B-4EEE-AE13-2B87A6A64A6E}" type="presParOf" srcId="{675B9B23-601C-40AE-BB25-BD413530845B}" destId="{1F6D26CD-93D6-4917-89B8-F80F2C67C1AB}" srcOrd="1" destOrd="0" presId="urn:microsoft.com/office/officeart/2005/8/layout/list1"/>
    <dgm:cxn modelId="{1A52E59F-02E4-45C4-BF15-F6801364E4CF}" type="presParOf" srcId="{A5657229-395B-4B12-B7CD-91BC0D75AC9E}" destId="{F89C1CA7-EDD8-4A60-AD10-9E579A372C46}" srcOrd="1" destOrd="0" presId="urn:microsoft.com/office/officeart/2005/8/layout/list1"/>
    <dgm:cxn modelId="{6A50277E-8F2A-499E-B4E8-253ECEA27877}" type="presParOf" srcId="{A5657229-395B-4B12-B7CD-91BC0D75AC9E}" destId="{A2626B8A-E245-4BFE-83BB-66C2B8859A2E}" srcOrd="2" destOrd="0" presId="urn:microsoft.com/office/officeart/2005/8/layout/list1"/>
    <dgm:cxn modelId="{5E3A900D-4C25-4B08-80D0-469BB0568708}" type="presParOf" srcId="{A5657229-395B-4B12-B7CD-91BC0D75AC9E}" destId="{8D2AE4C5-F1E0-4447-9390-AE4C2DA0974A}" srcOrd="3" destOrd="0" presId="urn:microsoft.com/office/officeart/2005/8/layout/list1"/>
    <dgm:cxn modelId="{C4ADFB77-3C7C-4E21-B6C7-85BD4E1921BD}" type="presParOf" srcId="{A5657229-395B-4B12-B7CD-91BC0D75AC9E}" destId="{63CA4322-0AB5-4F79-80F0-295FEDD07E45}" srcOrd="4" destOrd="0" presId="urn:microsoft.com/office/officeart/2005/8/layout/list1"/>
    <dgm:cxn modelId="{BAA74462-2842-4B63-B63B-D49EA7AB88DB}" type="presParOf" srcId="{63CA4322-0AB5-4F79-80F0-295FEDD07E45}" destId="{B2493A17-4FB4-4C62-A98C-399620D7D5CA}" srcOrd="0" destOrd="0" presId="urn:microsoft.com/office/officeart/2005/8/layout/list1"/>
    <dgm:cxn modelId="{5A331F70-8994-47BB-B21F-93E86AF07B05}" type="presParOf" srcId="{63CA4322-0AB5-4F79-80F0-295FEDD07E45}" destId="{B3B2203F-AFF2-4EAF-BF28-EF57E4CF4C2D}" srcOrd="1" destOrd="0" presId="urn:microsoft.com/office/officeart/2005/8/layout/list1"/>
    <dgm:cxn modelId="{D1CABE0C-267A-4002-87C7-25BED3C670C7}" type="presParOf" srcId="{A5657229-395B-4B12-B7CD-91BC0D75AC9E}" destId="{1B5243DC-BA31-45E4-8FAD-40B3E4308FE3}" srcOrd="5" destOrd="0" presId="urn:microsoft.com/office/officeart/2005/8/layout/list1"/>
    <dgm:cxn modelId="{26709540-E458-4789-9E0A-DA57B269D528}" type="presParOf" srcId="{A5657229-395B-4B12-B7CD-91BC0D75AC9E}" destId="{37C80629-9F2F-4DBF-987A-2205DCE81FB7}" srcOrd="6" destOrd="0" presId="urn:microsoft.com/office/officeart/2005/8/layout/list1"/>
    <dgm:cxn modelId="{52558A72-EFF8-41FA-9831-02B603609900}" type="presParOf" srcId="{A5657229-395B-4B12-B7CD-91BC0D75AC9E}" destId="{E5CBB10F-9F03-4FE8-815C-B9329112B117}" srcOrd="7" destOrd="0" presId="urn:microsoft.com/office/officeart/2005/8/layout/list1"/>
    <dgm:cxn modelId="{BD8F85EE-200B-4A7B-AEB1-8F0F14CAE040}" type="presParOf" srcId="{A5657229-395B-4B12-B7CD-91BC0D75AC9E}" destId="{542328BE-617E-4E3E-BE79-1A148BDDB6E2}" srcOrd="8" destOrd="0" presId="urn:microsoft.com/office/officeart/2005/8/layout/list1"/>
    <dgm:cxn modelId="{259327CE-1089-4DC0-931E-5AD81A010E84}" type="presParOf" srcId="{542328BE-617E-4E3E-BE79-1A148BDDB6E2}" destId="{85A5462B-5C28-4E35-ACDA-926B80670801}" srcOrd="0" destOrd="0" presId="urn:microsoft.com/office/officeart/2005/8/layout/list1"/>
    <dgm:cxn modelId="{86547585-66A9-4FED-AA94-EA0E9E2B7E18}" type="presParOf" srcId="{542328BE-617E-4E3E-BE79-1A148BDDB6E2}" destId="{AD92DA0E-AF1F-46FF-A124-E58732E019E0}" srcOrd="1" destOrd="0" presId="urn:microsoft.com/office/officeart/2005/8/layout/list1"/>
    <dgm:cxn modelId="{187737D3-9368-43ED-9F4C-475B2EE736BB}" type="presParOf" srcId="{A5657229-395B-4B12-B7CD-91BC0D75AC9E}" destId="{94E79D57-1223-4CC1-B6A2-C6546729335B}" srcOrd="9" destOrd="0" presId="urn:microsoft.com/office/officeart/2005/8/layout/list1"/>
    <dgm:cxn modelId="{BDFB52DD-3B92-4759-9139-5C3B967288BA}" type="presParOf" srcId="{A5657229-395B-4B12-B7CD-91BC0D75AC9E}" destId="{C7B62DE7-29F1-416A-AB69-2635D348C04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12831A-3A7D-4349-A056-18A6B123040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4B73D42-ADAE-4F92-9EBA-E1EBF22EA4A8}">
      <dgm:prSet/>
      <dgm:spPr/>
      <dgm:t>
        <a:bodyPr/>
        <a:lstStyle/>
        <a:p>
          <a:r>
            <a:rPr lang="en-US" b="1"/>
            <a:t>Individual and Organizational Knowledge</a:t>
          </a:r>
          <a:endParaRPr lang="en-US"/>
        </a:p>
      </dgm:t>
    </dgm:pt>
    <dgm:pt modelId="{4BCFE0FA-51A9-4ECD-8DD7-91A1BA774474}" type="parTrans" cxnId="{90F65B9B-E533-4411-82E7-DE2DB3691493}">
      <dgm:prSet/>
      <dgm:spPr/>
      <dgm:t>
        <a:bodyPr/>
        <a:lstStyle/>
        <a:p>
          <a:endParaRPr lang="en-US"/>
        </a:p>
      </dgm:t>
    </dgm:pt>
    <dgm:pt modelId="{2E1E73E3-E4BF-4868-8E0E-CD348724BE18}" type="sibTrans" cxnId="{90F65B9B-E533-4411-82E7-DE2DB3691493}">
      <dgm:prSet/>
      <dgm:spPr/>
      <dgm:t>
        <a:bodyPr/>
        <a:lstStyle/>
        <a:p>
          <a:endParaRPr lang="en-US"/>
        </a:p>
      </dgm:t>
    </dgm:pt>
    <dgm:pt modelId="{BAA805B7-A9DD-42E6-9737-2C8F3F158101}">
      <dgm:prSet/>
      <dgm:spPr/>
      <dgm:t>
        <a:bodyPr/>
        <a:lstStyle/>
        <a:p>
          <a:r>
            <a:rPr lang="en-US"/>
            <a:t>Individual knowledge can be tacit and not easily codified</a:t>
          </a:r>
        </a:p>
      </dgm:t>
    </dgm:pt>
    <dgm:pt modelId="{D15462E8-B109-4BC9-8E03-30D53468A78D}" type="parTrans" cxnId="{1EE3F82E-28CF-4DD1-85DA-7B8E39005C7C}">
      <dgm:prSet/>
      <dgm:spPr/>
      <dgm:t>
        <a:bodyPr/>
        <a:lstStyle/>
        <a:p>
          <a:endParaRPr lang="en-US"/>
        </a:p>
      </dgm:t>
    </dgm:pt>
    <dgm:pt modelId="{EE8B0904-9A9C-4383-9D08-469CF5A3B31F}" type="sibTrans" cxnId="{1EE3F82E-28CF-4DD1-85DA-7B8E39005C7C}">
      <dgm:prSet/>
      <dgm:spPr/>
      <dgm:t>
        <a:bodyPr/>
        <a:lstStyle/>
        <a:p>
          <a:endParaRPr lang="en-US"/>
        </a:p>
      </dgm:t>
    </dgm:pt>
    <dgm:pt modelId="{644828E2-EDDE-4BCA-BD2E-E057B43CCF2A}">
      <dgm:prSet/>
      <dgm:spPr/>
      <dgm:t>
        <a:bodyPr/>
        <a:lstStyle/>
        <a:p>
          <a:r>
            <a:rPr lang="en-US"/>
            <a:t>Routines function as the basis of organizational memory</a:t>
          </a:r>
        </a:p>
      </dgm:t>
    </dgm:pt>
    <dgm:pt modelId="{2621A170-3AFD-4ECF-9F5C-F0962D4DF49A}" type="parTrans" cxnId="{A22B9D43-9453-454B-ACE8-66A5E835D8CC}">
      <dgm:prSet/>
      <dgm:spPr/>
      <dgm:t>
        <a:bodyPr/>
        <a:lstStyle/>
        <a:p>
          <a:endParaRPr lang="en-US"/>
        </a:p>
      </dgm:t>
    </dgm:pt>
    <dgm:pt modelId="{6A9A9A25-23DC-43F0-851A-1FB21A29124F}" type="sibTrans" cxnId="{A22B9D43-9453-454B-ACE8-66A5E835D8CC}">
      <dgm:prSet/>
      <dgm:spPr/>
      <dgm:t>
        <a:bodyPr/>
        <a:lstStyle/>
        <a:p>
          <a:endParaRPr lang="en-US"/>
        </a:p>
      </dgm:t>
    </dgm:pt>
    <dgm:pt modelId="{AC28B793-245F-46DD-9927-CB4EDCF2523F}">
      <dgm:prSet/>
      <dgm:spPr/>
      <dgm:t>
        <a:bodyPr/>
        <a:lstStyle/>
        <a:p>
          <a:r>
            <a:rPr lang="en-US" b="1"/>
            <a:t>Fungible Knowledge</a:t>
          </a:r>
          <a:endParaRPr lang="en-US"/>
        </a:p>
      </dgm:t>
    </dgm:pt>
    <dgm:pt modelId="{BB5CB377-B1D1-44C8-B896-036127D14789}" type="parTrans" cxnId="{15600A63-E4DB-4126-BDC6-DB9375EA9B5F}">
      <dgm:prSet/>
      <dgm:spPr/>
      <dgm:t>
        <a:bodyPr/>
        <a:lstStyle/>
        <a:p>
          <a:endParaRPr lang="en-US"/>
        </a:p>
      </dgm:t>
    </dgm:pt>
    <dgm:pt modelId="{5EFD00D3-9183-459A-9836-3F48071BD9F2}" type="sibTrans" cxnId="{15600A63-E4DB-4126-BDC6-DB9375EA9B5F}">
      <dgm:prSet/>
      <dgm:spPr/>
      <dgm:t>
        <a:bodyPr/>
        <a:lstStyle/>
        <a:p>
          <a:endParaRPr lang="en-US"/>
        </a:p>
      </dgm:t>
    </dgm:pt>
    <dgm:pt modelId="{05760A01-50C4-44EA-9658-E911A17F411D}">
      <dgm:prSet/>
      <dgm:spPr/>
      <dgm:t>
        <a:bodyPr/>
        <a:lstStyle/>
        <a:p>
          <a:r>
            <a:rPr lang="en-US"/>
            <a:t>Organization knowledge is often fungible (not always entirely specialized to products and services)</a:t>
          </a:r>
        </a:p>
      </dgm:t>
    </dgm:pt>
    <dgm:pt modelId="{26CC63B8-963B-4A7F-A398-5B6B2F0D4C75}" type="parTrans" cxnId="{78D71E49-8671-433B-B875-BB0B0BCBA518}">
      <dgm:prSet/>
      <dgm:spPr/>
      <dgm:t>
        <a:bodyPr/>
        <a:lstStyle/>
        <a:p>
          <a:endParaRPr lang="en-US"/>
        </a:p>
      </dgm:t>
    </dgm:pt>
    <dgm:pt modelId="{4F0AB508-8DFB-449A-B8CB-EE16B580BC44}" type="sibTrans" cxnId="{78D71E49-8671-433B-B875-BB0B0BCBA518}">
      <dgm:prSet/>
      <dgm:spPr/>
      <dgm:t>
        <a:bodyPr/>
        <a:lstStyle/>
        <a:p>
          <a:endParaRPr lang="en-US"/>
        </a:p>
      </dgm:t>
    </dgm:pt>
    <dgm:pt modelId="{79E2A03B-09D6-4A49-9F7A-C04435A714D5}">
      <dgm:prSet/>
      <dgm:spPr/>
      <dgm:t>
        <a:bodyPr/>
        <a:lstStyle/>
        <a:p>
          <a:r>
            <a:rPr lang="en-US"/>
            <a:t>Firms can have a variety of products that it can produce with its organizational technology </a:t>
          </a:r>
        </a:p>
      </dgm:t>
    </dgm:pt>
    <dgm:pt modelId="{1B7C55A0-F55E-4DF1-875A-829EC257B102}" type="parTrans" cxnId="{B7F3ACC2-D6D1-4537-ADBC-EA1F2C819605}">
      <dgm:prSet/>
      <dgm:spPr/>
      <dgm:t>
        <a:bodyPr/>
        <a:lstStyle/>
        <a:p>
          <a:endParaRPr lang="en-US"/>
        </a:p>
      </dgm:t>
    </dgm:pt>
    <dgm:pt modelId="{80B52D64-20CA-4199-A0F1-644A3934CEFC}" type="sibTrans" cxnId="{B7F3ACC2-D6D1-4537-ADBC-EA1F2C819605}">
      <dgm:prSet/>
      <dgm:spPr/>
      <dgm:t>
        <a:bodyPr/>
        <a:lstStyle/>
        <a:p>
          <a:endParaRPr lang="en-US"/>
        </a:p>
      </dgm:t>
    </dgm:pt>
    <dgm:pt modelId="{DF5A9B27-69C7-4427-9F13-5F6E924102FC}">
      <dgm:prSet/>
      <dgm:spPr/>
      <dgm:t>
        <a:bodyPr/>
        <a:lstStyle/>
        <a:p>
          <a:r>
            <a:rPr lang="en-US" b="1"/>
            <a:t>Implications: Contradiction to the Neoclassical Firm</a:t>
          </a:r>
          <a:endParaRPr lang="en-US"/>
        </a:p>
      </dgm:t>
    </dgm:pt>
    <dgm:pt modelId="{DF2B21B0-82C6-4A20-ACA2-FB0784701AD8}" type="parTrans" cxnId="{B77A08B6-C207-4F2B-9760-1A25B669E4F7}">
      <dgm:prSet/>
      <dgm:spPr/>
      <dgm:t>
        <a:bodyPr/>
        <a:lstStyle/>
        <a:p>
          <a:endParaRPr lang="en-US"/>
        </a:p>
      </dgm:t>
    </dgm:pt>
    <dgm:pt modelId="{852F1E14-45A7-4CBD-9C70-8CBA51A12058}" type="sibTrans" cxnId="{B77A08B6-C207-4F2B-9760-1A25B669E4F7}">
      <dgm:prSet/>
      <dgm:spPr/>
      <dgm:t>
        <a:bodyPr/>
        <a:lstStyle/>
        <a:p>
          <a:endParaRPr lang="en-US"/>
        </a:p>
      </dgm:t>
    </dgm:pt>
    <dgm:pt modelId="{DF63AF48-E349-46E6-84CD-CE4BED23C702}">
      <dgm:prSet/>
      <dgm:spPr/>
      <dgm:t>
        <a:bodyPr/>
        <a:lstStyle/>
        <a:p>
          <a:r>
            <a:rPr lang="en-US"/>
            <a:t>Firms can select an end-product configuration consistent with its fungible organizational technology, i.e., firms have choices of both end-product &amp; technology </a:t>
          </a:r>
        </a:p>
      </dgm:t>
    </dgm:pt>
    <dgm:pt modelId="{8DDB16AC-0D68-4395-85CA-7699140D8953}" type="parTrans" cxnId="{CFE3C24C-0D30-4C3A-9710-8D8B50C73CD5}">
      <dgm:prSet/>
      <dgm:spPr/>
      <dgm:t>
        <a:bodyPr/>
        <a:lstStyle/>
        <a:p>
          <a:endParaRPr lang="en-US"/>
        </a:p>
      </dgm:t>
    </dgm:pt>
    <dgm:pt modelId="{26DF2517-67C1-44F6-99A0-04CD992A8E9B}" type="sibTrans" cxnId="{CFE3C24C-0D30-4C3A-9710-8D8B50C73CD5}">
      <dgm:prSet/>
      <dgm:spPr/>
      <dgm:t>
        <a:bodyPr/>
        <a:lstStyle/>
        <a:p>
          <a:endParaRPr lang="en-US"/>
        </a:p>
      </dgm:t>
    </dgm:pt>
    <dgm:pt modelId="{225353F6-AE87-4BE7-8241-AE4708ED44C6}" type="pres">
      <dgm:prSet presAssocID="{8712831A-3A7D-4349-A056-18A6B123040A}" presName="linear" presStyleCnt="0">
        <dgm:presLayoutVars>
          <dgm:animLvl val="lvl"/>
          <dgm:resizeHandles val="exact"/>
        </dgm:presLayoutVars>
      </dgm:prSet>
      <dgm:spPr/>
    </dgm:pt>
    <dgm:pt modelId="{8ACEB02A-338F-451F-BA59-90281EEDFB8A}" type="pres">
      <dgm:prSet presAssocID="{64B73D42-ADAE-4F92-9EBA-E1EBF22EA4A8}" presName="parentText" presStyleLbl="node1" presStyleIdx="0" presStyleCnt="3">
        <dgm:presLayoutVars>
          <dgm:chMax val="0"/>
          <dgm:bulletEnabled val="1"/>
        </dgm:presLayoutVars>
      </dgm:prSet>
      <dgm:spPr/>
    </dgm:pt>
    <dgm:pt modelId="{2E75F01D-1435-4193-B65D-83C4EB5A8142}" type="pres">
      <dgm:prSet presAssocID="{64B73D42-ADAE-4F92-9EBA-E1EBF22EA4A8}" presName="childText" presStyleLbl="revTx" presStyleIdx="0" presStyleCnt="3">
        <dgm:presLayoutVars>
          <dgm:bulletEnabled val="1"/>
        </dgm:presLayoutVars>
      </dgm:prSet>
      <dgm:spPr/>
    </dgm:pt>
    <dgm:pt modelId="{BA5D2C36-BD41-4446-AA49-F17FCAA81B37}" type="pres">
      <dgm:prSet presAssocID="{AC28B793-245F-46DD-9927-CB4EDCF2523F}" presName="parentText" presStyleLbl="node1" presStyleIdx="1" presStyleCnt="3">
        <dgm:presLayoutVars>
          <dgm:chMax val="0"/>
          <dgm:bulletEnabled val="1"/>
        </dgm:presLayoutVars>
      </dgm:prSet>
      <dgm:spPr/>
    </dgm:pt>
    <dgm:pt modelId="{E7AD15B7-1E24-4C15-932D-71F988C6C176}" type="pres">
      <dgm:prSet presAssocID="{AC28B793-245F-46DD-9927-CB4EDCF2523F}" presName="childText" presStyleLbl="revTx" presStyleIdx="1" presStyleCnt="3">
        <dgm:presLayoutVars>
          <dgm:bulletEnabled val="1"/>
        </dgm:presLayoutVars>
      </dgm:prSet>
      <dgm:spPr/>
    </dgm:pt>
    <dgm:pt modelId="{8D0AF2A2-F78D-442A-84C6-57BA36056AD1}" type="pres">
      <dgm:prSet presAssocID="{DF5A9B27-69C7-4427-9F13-5F6E924102FC}" presName="parentText" presStyleLbl="node1" presStyleIdx="2" presStyleCnt="3">
        <dgm:presLayoutVars>
          <dgm:chMax val="0"/>
          <dgm:bulletEnabled val="1"/>
        </dgm:presLayoutVars>
      </dgm:prSet>
      <dgm:spPr/>
    </dgm:pt>
    <dgm:pt modelId="{88E97A1B-0318-493E-B13A-C8685939DB28}" type="pres">
      <dgm:prSet presAssocID="{DF5A9B27-69C7-4427-9F13-5F6E924102FC}" presName="childText" presStyleLbl="revTx" presStyleIdx="2" presStyleCnt="3">
        <dgm:presLayoutVars>
          <dgm:bulletEnabled val="1"/>
        </dgm:presLayoutVars>
      </dgm:prSet>
      <dgm:spPr/>
    </dgm:pt>
  </dgm:ptLst>
  <dgm:cxnLst>
    <dgm:cxn modelId="{58A18D13-265D-4748-99DF-F4A0C86A0EC2}" type="presOf" srcId="{05760A01-50C4-44EA-9658-E911A17F411D}" destId="{E7AD15B7-1E24-4C15-932D-71F988C6C176}" srcOrd="0" destOrd="0" presId="urn:microsoft.com/office/officeart/2005/8/layout/vList2"/>
    <dgm:cxn modelId="{EDE3F21D-1260-4EE1-BF65-482F66B4C002}" type="presOf" srcId="{DF63AF48-E349-46E6-84CD-CE4BED23C702}" destId="{88E97A1B-0318-493E-B13A-C8685939DB28}" srcOrd="0" destOrd="0" presId="urn:microsoft.com/office/officeart/2005/8/layout/vList2"/>
    <dgm:cxn modelId="{1EE3F82E-28CF-4DD1-85DA-7B8E39005C7C}" srcId="{64B73D42-ADAE-4F92-9EBA-E1EBF22EA4A8}" destId="{BAA805B7-A9DD-42E6-9737-2C8F3F158101}" srcOrd="0" destOrd="0" parTransId="{D15462E8-B109-4BC9-8E03-30D53468A78D}" sibTransId="{EE8B0904-9A9C-4383-9D08-469CF5A3B31F}"/>
    <dgm:cxn modelId="{AE176940-1B18-46EE-A7FF-C06CB7B3005E}" type="presOf" srcId="{DF5A9B27-69C7-4427-9F13-5F6E924102FC}" destId="{8D0AF2A2-F78D-442A-84C6-57BA36056AD1}" srcOrd="0" destOrd="0" presId="urn:microsoft.com/office/officeart/2005/8/layout/vList2"/>
    <dgm:cxn modelId="{15600A63-E4DB-4126-BDC6-DB9375EA9B5F}" srcId="{8712831A-3A7D-4349-A056-18A6B123040A}" destId="{AC28B793-245F-46DD-9927-CB4EDCF2523F}" srcOrd="1" destOrd="0" parTransId="{BB5CB377-B1D1-44C8-B896-036127D14789}" sibTransId="{5EFD00D3-9183-459A-9836-3F48071BD9F2}"/>
    <dgm:cxn modelId="{A22B9D43-9453-454B-ACE8-66A5E835D8CC}" srcId="{64B73D42-ADAE-4F92-9EBA-E1EBF22EA4A8}" destId="{644828E2-EDDE-4BCA-BD2E-E057B43CCF2A}" srcOrd="1" destOrd="0" parTransId="{2621A170-3AFD-4ECF-9F5C-F0962D4DF49A}" sibTransId="{6A9A9A25-23DC-43F0-851A-1FB21A29124F}"/>
    <dgm:cxn modelId="{DACCB564-13E0-4E81-88EA-5A5C9FF53EBB}" type="presOf" srcId="{64B73D42-ADAE-4F92-9EBA-E1EBF22EA4A8}" destId="{8ACEB02A-338F-451F-BA59-90281EEDFB8A}" srcOrd="0" destOrd="0" presId="urn:microsoft.com/office/officeart/2005/8/layout/vList2"/>
    <dgm:cxn modelId="{78D71E49-8671-433B-B875-BB0B0BCBA518}" srcId="{AC28B793-245F-46DD-9927-CB4EDCF2523F}" destId="{05760A01-50C4-44EA-9658-E911A17F411D}" srcOrd="0" destOrd="0" parTransId="{26CC63B8-963B-4A7F-A398-5B6B2F0D4C75}" sibTransId="{4F0AB508-8DFB-449A-B8CB-EE16B580BC44}"/>
    <dgm:cxn modelId="{AEF01E4A-2947-4084-8980-891167D394CD}" type="presOf" srcId="{644828E2-EDDE-4BCA-BD2E-E057B43CCF2A}" destId="{2E75F01D-1435-4193-B65D-83C4EB5A8142}" srcOrd="0" destOrd="1" presId="urn:microsoft.com/office/officeart/2005/8/layout/vList2"/>
    <dgm:cxn modelId="{CFE3C24C-0D30-4C3A-9710-8D8B50C73CD5}" srcId="{DF5A9B27-69C7-4427-9F13-5F6E924102FC}" destId="{DF63AF48-E349-46E6-84CD-CE4BED23C702}" srcOrd="0" destOrd="0" parTransId="{8DDB16AC-0D68-4395-85CA-7699140D8953}" sibTransId="{26DF2517-67C1-44F6-99A0-04CD992A8E9B}"/>
    <dgm:cxn modelId="{3D4B755A-8A7E-483B-B81B-562126FF0A2D}" type="presOf" srcId="{8712831A-3A7D-4349-A056-18A6B123040A}" destId="{225353F6-AE87-4BE7-8241-AE4708ED44C6}" srcOrd="0" destOrd="0" presId="urn:microsoft.com/office/officeart/2005/8/layout/vList2"/>
    <dgm:cxn modelId="{90F65B9B-E533-4411-82E7-DE2DB3691493}" srcId="{8712831A-3A7D-4349-A056-18A6B123040A}" destId="{64B73D42-ADAE-4F92-9EBA-E1EBF22EA4A8}" srcOrd="0" destOrd="0" parTransId="{4BCFE0FA-51A9-4ECD-8DD7-91A1BA774474}" sibTransId="{2E1E73E3-E4BF-4868-8E0E-CD348724BE18}"/>
    <dgm:cxn modelId="{CD6062A2-CDA6-4C5C-B711-FE9DB8FF545A}" type="presOf" srcId="{AC28B793-245F-46DD-9927-CB4EDCF2523F}" destId="{BA5D2C36-BD41-4446-AA49-F17FCAA81B37}" srcOrd="0" destOrd="0" presId="urn:microsoft.com/office/officeart/2005/8/layout/vList2"/>
    <dgm:cxn modelId="{B77A08B6-C207-4F2B-9760-1A25B669E4F7}" srcId="{8712831A-3A7D-4349-A056-18A6B123040A}" destId="{DF5A9B27-69C7-4427-9F13-5F6E924102FC}" srcOrd="2" destOrd="0" parTransId="{DF2B21B0-82C6-4A20-ACA2-FB0784701AD8}" sibTransId="{852F1E14-45A7-4CBD-9C70-8CBA51A12058}"/>
    <dgm:cxn modelId="{B7F3ACC2-D6D1-4537-ADBC-EA1F2C819605}" srcId="{AC28B793-245F-46DD-9927-CB4EDCF2523F}" destId="{79E2A03B-09D6-4A49-9F7A-C04435A714D5}" srcOrd="1" destOrd="0" parTransId="{1B7C55A0-F55E-4DF1-875A-829EC257B102}" sibTransId="{80B52D64-20CA-4199-A0F1-644A3934CEFC}"/>
    <dgm:cxn modelId="{C4122ED5-12C4-4007-A96D-B75CE4E523AD}" type="presOf" srcId="{79E2A03B-09D6-4A49-9F7A-C04435A714D5}" destId="{E7AD15B7-1E24-4C15-932D-71F988C6C176}" srcOrd="0" destOrd="1" presId="urn:microsoft.com/office/officeart/2005/8/layout/vList2"/>
    <dgm:cxn modelId="{E5464CE0-3C60-4565-B6C3-AF9578EBCD29}" type="presOf" srcId="{BAA805B7-A9DD-42E6-9737-2C8F3F158101}" destId="{2E75F01D-1435-4193-B65D-83C4EB5A8142}" srcOrd="0" destOrd="0" presId="urn:microsoft.com/office/officeart/2005/8/layout/vList2"/>
    <dgm:cxn modelId="{D879B61C-9207-4142-844F-CAD141B82571}" type="presParOf" srcId="{225353F6-AE87-4BE7-8241-AE4708ED44C6}" destId="{8ACEB02A-338F-451F-BA59-90281EEDFB8A}" srcOrd="0" destOrd="0" presId="urn:microsoft.com/office/officeart/2005/8/layout/vList2"/>
    <dgm:cxn modelId="{22810EA9-1688-4CDD-94D9-F87CFE297299}" type="presParOf" srcId="{225353F6-AE87-4BE7-8241-AE4708ED44C6}" destId="{2E75F01D-1435-4193-B65D-83C4EB5A8142}" srcOrd="1" destOrd="0" presId="urn:microsoft.com/office/officeart/2005/8/layout/vList2"/>
    <dgm:cxn modelId="{43B38E90-8BAB-4F60-BEBD-C6508BC0F888}" type="presParOf" srcId="{225353F6-AE87-4BE7-8241-AE4708ED44C6}" destId="{BA5D2C36-BD41-4446-AA49-F17FCAA81B37}" srcOrd="2" destOrd="0" presId="urn:microsoft.com/office/officeart/2005/8/layout/vList2"/>
    <dgm:cxn modelId="{AE359C74-EE60-4869-8C28-66DD1D8161A4}" type="presParOf" srcId="{225353F6-AE87-4BE7-8241-AE4708ED44C6}" destId="{E7AD15B7-1E24-4C15-932D-71F988C6C176}" srcOrd="3" destOrd="0" presId="urn:microsoft.com/office/officeart/2005/8/layout/vList2"/>
    <dgm:cxn modelId="{5B8133C9-F8AD-4468-B0B6-D32B2D7EB484}" type="presParOf" srcId="{225353F6-AE87-4BE7-8241-AE4708ED44C6}" destId="{8D0AF2A2-F78D-442A-84C6-57BA36056AD1}" srcOrd="4" destOrd="0" presId="urn:microsoft.com/office/officeart/2005/8/layout/vList2"/>
    <dgm:cxn modelId="{19214888-14D6-4138-8F7B-DF0D4B0AF01A}" type="presParOf" srcId="{225353F6-AE87-4BE7-8241-AE4708ED44C6}" destId="{88E97A1B-0318-493E-B13A-C8685939DB28}"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26B8A-E245-4BFE-83BB-66C2B8859A2E}">
      <dsp:nvSpPr>
        <dsp:cNvPr id="0" name=""/>
        <dsp:cNvSpPr/>
      </dsp:nvSpPr>
      <dsp:spPr>
        <a:xfrm>
          <a:off x="0" y="454248"/>
          <a:ext cx="5914209" cy="10836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9008" tIns="333248" rIns="4590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The theory of the firm has yet to accommodate one of the principal features of the modern business enterprise-- its multiproduct character.</a:t>
          </a:r>
        </a:p>
      </dsp:txBody>
      <dsp:txXfrm>
        <a:off x="0" y="454248"/>
        <a:ext cx="5914209" cy="1083600"/>
      </dsp:txXfrm>
    </dsp:sp>
    <dsp:sp modelId="{1F6D26CD-93D6-4917-89B8-F80F2C67C1AB}">
      <dsp:nvSpPr>
        <dsp:cNvPr id="0" name=""/>
        <dsp:cNvSpPr/>
      </dsp:nvSpPr>
      <dsp:spPr>
        <a:xfrm>
          <a:off x="295710" y="218088"/>
          <a:ext cx="4139946" cy="472320"/>
        </a:xfrm>
        <a:prstGeom prst="roundRect">
          <a:avLst/>
        </a:prstGeom>
        <a:blipFill>
          <a:blip xmlns:r="http://schemas.openxmlformats.org/officeDocument/2006/relationships" r:embed="rId1">
            <a:duotone>
              <a:schemeClr val="dk2">
                <a:hueOff val="0"/>
                <a:satOff val="0"/>
                <a:lumOff val="0"/>
                <a:alphaOff val="0"/>
                <a:shade val="74000"/>
                <a:satMod val="130000"/>
                <a:lumMod val="90000"/>
              </a:schemeClr>
              <a:schemeClr val="dk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56480" tIns="0" rIns="156480" bIns="0" numCol="1" spcCol="1270" anchor="ctr" anchorCtr="0">
          <a:noAutofit/>
        </a:bodyPr>
        <a:lstStyle/>
        <a:p>
          <a:pPr marL="0" lvl="0" indent="0" algn="l" defTabSz="711200">
            <a:lnSpc>
              <a:spcPct val="90000"/>
            </a:lnSpc>
            <a:spcBef>
              <a:spcPct val="0"/>
            </a:spcBef>
            <a:spcAft>
              <a:spcPct val="35000"/>
            </a:spcAft>
            <a:buNone/>
          </a:pPr>
          <a:r>
            <a:rPr lang="en-US" sz="1600" b="1" kern="1200"/>
            <a:t>Research Gap </a:t>
          </a:r>
          <a:endParaRPr lang="en-US" sz="1600" kern="1200"/>
        </a:p>
      </dsp:txBody>
      <dsp:txXfrm>
        <a:off x="318767" y="241145"/>
        <a:ext cx="4093832" cy="426206"/>
      </dsp:txXfrm>
    </dsp:sp>
    <dsp:sp modelId="{37C80629-9F2F-4DBF-987A-2205DCE81FB7}">
      <dsp:nvSpPr>
        <dsp:cNvPr id="0" name=""/>
        <dsp:cNvSpPr/>
      </dsp:nvSpPr>
      <dsp:spPr>
        <a:xfrm>
          <a:off x="0" y="1860408"/>
          <a:ext cx="5914209" cy="17640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9008" tIns="333248" rIns="4590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To modify the neoclassical theory of the firm to emphasize the distinctive properties of organizational knowledge and the transactions cost properties of market exchange</a:t>
          </a:r>
        </a:p>
        <a:p>
          <a:pPr marL="171450" lvl="1" indent="-171450" algn="l" defTabSz="711200">
            <a:lnSpc>
              <a:spcPct val="90000"/>
            </a:lnSpc>
            <a:spcBef>
              <a:spcPct val="0"/>
            </a:spcBef>
            <a:spcAft>
              <a:spcPct val="15000"/>
            </a:spcAft>
            <a:buChar char="•"/>
          </a:pPr>
          <a:r>
            <a:rPr lang="en-US" sz="1600" kern="1200"/>
            <a:t>To make an analytical separation between a theory of diversification and a theory of growth since growth and diversification are not inextricably linked </a:t>
          </a:r>
        </a:p>
      </dsp:txBody>
      <dsp:txXfrm>
        <a:off x="0" y="1860408"/>
        <a:ext cx="5914209" cy="1764000"/>
      </dsp:txXfrm>
    </dsp:sp>
    <dsp:sp modelId="{B3B2203F-AFF2-4EAF-BF28-EF57E4CF4C2D}">
      <dsp:nvSpPr>
        <dsp:cNvPr id="0" name=""/>
        <dsp:cNvSpPr/>
      </dsp:nvSpPr>
      <dsp:spPr>
        <a:xfrm>
          <a:off x="295710" y="1624248"/>
          <a:ext cx="4139946" cy="472320"/>
        </a:xfrm>
        <a:prstGeom prst="roundRect">
          <a:avLst/>
        </a:prstGeom>
        <a:blipFill>
          <a:blip xmlns:r="http://schemas.openxmlformats.org/officeDocument/2006/relationships" r:embed="rId1">
            <a:duotone>
              <a:schemeClr val="dk2">
                <a:hueOff val="0"/>
                <a:satOff val="0"/>
                <a:lumOff val="0"/>
                <a:alphaOff val="0"/>
                <a:shade val="74000"/>
                <a:satMod val="130000"/>
                <a:lumMod val="90000"/>
              </a:schemeClr>
              <a:schemeClr val="dk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56480" tIns="0" rIns="156480" bIns="0" numCol="1" spcCol="1270" anchor="ctr" anchorCtr="0">
          <a:noAutofit/>
        </a:bodyPr>
        <a:lstStyle/>
        <a:p>
          <a:pPr marL="0" lvl="0" indent="0" algn="l" defTabSz="711200">
            <a:lnSpc>
              <a:spcPct val="90000"/>
            </a:lnSpc>
            <a:spcBef>
              <a:spcPct val="0"/>
            </a:spcBef>
            <a:spcAft>
              <a:spcPct val="35000"/>
            </a:spcAft>
            <a:buNone/>
          </a:pPr>
          <a:r>
            <a:rPr lang="en-US" sz="1600" b="1" kern="1200"/>
            <a:t>Main Purpose</a:t>
          </a:r>
          <a:endParaRPr lang="en-US" sz="1600" kern="1200"/>
        </a:p>
      </dsp:txBody>
      <dsp:txXfrm>
        <a:off x="318767" y="1647305"/>
        <a:ext cx="4093832" cy="426206"/>
      </dsp:txXfrm>
    </dsp:sp>
    <dsp:sp modelId="{C7B62DE7-29F1-416A-AB69-2635D348C04D}">
      <dsp:nvSpPr>
        <dsp:cNvPr id="0" name=""/>
        <dsp:cNvSpPr/>
      </dsp:nvSpPr>
      <dsp:spPr>
        <a:xfrm>
          <a:off x="0" y="3946968"/>
          <a:ext cx="5914209" cy="10836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9008" tIns="333248" rIns="4590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To explain why firms diversify into related and unrelated product lines rather than reinvesting in traditional lines of business or transferring assets directly to stockholders</a:t>
          </a:r>
        </a:p>
      </dsp:txBody>
      <dsp:txXfrm>
        <a:off x="0" y="3946968"/>
        <a:ext cx="5914209" cy="1083600"/>
      </dsp:txXfrm>
    </dsp:sp>
    <dsp:sp modelId="{AD92DA0E-AF1F-46FF-A124-E58732E019E0}">
      <dsp:nvSpPr>
        <dsp:cNvPr id="0" name=""/>
        <dsp:cNvSpPr/>
      </dsp:nvSpPr>
      <dsp:spPr>
        <a:xfrm>
          <a:off x="295710" y="3710808"/>
          <a:ext cx="4139946" cy="472320"/>
        </a:xfrm>
        <a:prstGeom prst="roundRect">
          <a:avLst/>
        </a:prstGeom>
        <a:blipFill>
          <a:blip xmlns:r="http://schemas.openxmlformats.org/officeDocument/2006/relationships" r:embed="rId1">
            <a:duotone>
              <a:schemeClr val="dk2">
                <a:hueOff val="0"/>
                <a:satOff val="0"/>
                <a:lumOff val="0"/>
                <a:alphaOff val="0"/>
                <a:shade val="74000"/>
                <a:satMod val="130000"/>
                <a:lumMod val="90000"/>
              </a:schemeClr>
              <a:schemeClr val="dk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56480" tIns="0" rIns="156480" bIns="0" numCol="1" spcCol="1270" anchor="ctr" anchorCtr="0">
          <a:noAutofit/>
        </a:bodyPr>
        <a:lstStyle/>
        <a:p>
          <a:pPr marL="0" lvl="0" indent="0" algn="l" defTabSz="711200">
            <a:lnSpc>
              <a:spcPct val="90000"/>
            </a:lnSpc>
            <a:spcBef>
              <a:spcPct val="0"/>
            </a:spcBef>
            <a:spcAft>
              <a:spcPct val="35000"/>
            </a:spcAft>
            <a:buNone/>
          </a:pPr>
          <a:r>
            <a:rPr lang="en-US" sz="1600" b="1" kern="1200"/>
            <a:t>Theory of Multiproduct Organization</a:t>
          </a:r>
          <a:endParaRPr lang="en-US" sz="1600" kern="1200"/>
        </a:p>
      </dsp:txBody>
      <dsp:txXfrm>
        <a:off x="318767" y="3733865"/>
        <a:ext cx="4093832"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EB02A-338F-451F-BA59-90281EEDFB8A}">
      <dsp:nvSpPr>
        <dsp:cNvPr id="0" name=""/>
        <dsp:cNvSpPr/>
      </dsp:nvSpPr>
      <dsp:spPr>
        <a:xfrm>
          <a:off x="0" y="7090"/>
          <a:ext cx="10105238" cy="538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Individual and Organizational Knowledge</a:t>
          </a:r>
          <a:endParaRPr lang="en-US" sz="2300" kern="1200"/>
        </a:p>
      </dsp:txBody>
      <dsp:txXfrm>
        <a:off x="26273" y="33363"/>
        <a:ext cx="10052692" cy="485654"/>
      </dsp:txXfrm>
    </dsp:sp>
    <dsp:sp modelId="{2E75F01D-1435-4193-B65D-83C4EB5A8142}">
      <dsp:nvSpPr>
        <dsp:cNvPr id="0" name=""/>
        <dsp:cNvSpPr/>
      </dsp:nvSpPr>
      <dsp:spPr>
        <a:xfrm>
          <a:off x="0" y="545290"/>
          <a:ext cx="10105238" cy="583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84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Individual knowledge can be tacit and not easily codified</a:t>
          </a:r>
        </a:p>
        <a:p>
          <a:pPr marL="171450" lvl="1" indent="-171450" algn="l" defTabSz="800100">
            <a:lnSpc>
              <a:spcPct val="90000"/>
            </a:lnSpc>
            <a:spcBef>
              <a:spcPct val="0"/>
            </a:spcBef>
            <a:spcAft>
              <a:spcPct val="20000"/>
            </a:spcAft>
            <a:buChar char="•"/>
          </a:pPr>
          <a:r>
            <a:rPr lang="en-US" sz="1800" kern="1200"/>
            <a:t>Routines function as the basis of organizational memory</a:t>
          </a:r>
        </a:p>
      </dsp:txBody>
      <dsp:txXfrm>
        <a:off x="0" y="545290"/>
        <a:ext cx="10105238" cy="583222"/>
      </dsp:txXfrm>
    </dsp:sp>
    <dsp:sp modelId="{BA5D2C36-BD41-4446-AA49-F17FCAA81B37}">
      <dsp:nvSpPr>
        <dsp:cNvPr id="0" name=""/>
        <dsp:cNvSpPr/>
      </dsp:nvSpPr>
      <dsp:spPr>
        <a:xfrm>
          <a:off x="0" y="1128513"/>
          <a:ext cx="10105238" cy="538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Fungible Knowledge</a:t>
          </a:r>
          <a:endParaRPr lang="en-US" sz="2300" kern="1200"/>
        </a:p>
      </dsp:txBody>
      <dsp:txXfrm>
        <a:off x="26273" y="1154786"/>
        <a:ext cx="10052692" cy="485654"/>
      </dsp:txXfrm>
    </dsp:sp>
    <dsp:sp modelId="{E7AD15B7-1E24-4C15-932D-71F988C6C176}">
      <dsp:nvSpPr>
        <dsp:cNvPr id="0" name=""/>
        <dsp:cNvSpPr/>
      </dsp:nvSpPr>
      <dsp:spPr>
        <a:xfrm>
          <a:off x="0" y="1666713"/>
          <a:ext cx="10105238" cy="583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84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Organization knowledge is often fungible (not always entirely specialized to products and services)</a:t>
          </a:r>
        </a:p>
        <a:p>
          <a:pPr marL="171450" lvl="1" indent="-171450" algn="l" defTabSz="800100">
            <a:lnSpc>
              <a:spcPct val="90000"/>
            </a:lnSpc>
            <a:spcBef>
              <a:spcPct val="0"/>
            </a:spcBef>
            <a:spcAft>
              <a:spcPct val="20000"/>
            </a:spcAft>
            <a:buChar char="•"/>
          </a:pPr>
          <a:r>
            <a:rPr lang="en-US" sz="1800" kern="1200"/>
            <a:t>Firms can have a variety of products that it can produce with its organizational technology </a:t>
          </a:r>
        </a:p>
      </dsp:txBody>
      <dsp:txXfrm>
        <a:off x="0" y="1666713"/>
        <a:ext cx="10105238" cy="583222"/>
      </dsp:txXfrm>
    </dsp:sp>
    <dsp:sp modelId="{8D0AF2A2-F78D-442A-84C6-57BA36056AD1}">
      <dsp:nvSpPr>
        <dsp:cNvPr id="0" name=""/>
        <dsp:cNvSpPr/>
      </dsp:nvSpPr>
      <dsp:spPr>
        <a:xfrm>
          <a:off x="0" y="2249935"/>
          <a:ext cx="10105238" cy="538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Implications: Contradiction to the Neoclassical Firm</a:t>
          </a:r>
          <a:endParaRPr lang="en-US" sz="2300" kern="1200"/>
        </a:p>
      </dsp:txBody>
      <dsp:txXfrm>
        <a:off x="26273" y="2276208"/>
        <a:ext cx="10052692" cy="485654"/>
      </dsp:txXfrm>
    </dsp:sp>
    <dsp:sp modelId="{88E97A1B-0318-493E-B13A-C8685939DB28}">
      <dsp:nvSpPr>
        <dsp:cNvPr id="0" name=""/>
        <dsp:cNvSpPr/>
      </dsp:nvSpPr>
      <dsp:spPr>
        <a:xfrm>
          <a:off x="0" y="2788135"/>
          <a:ext cx="10105238" cy="523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84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Firms can select an end-product configuration consistent with its fungible organizational technology, i.e., firms have choices of both end-product &amp; technology </a:t>
          </a:r>
        </a:p>
      </dsp:txBody>
      <dsp:txXfrm>
        <a:off x="0" y="2788135"/>
        <a:ext cx="10105238" cy="52371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2/21/2023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TW" altLang="en-US"/>
              <a:t>按一下以編輯母片標題樣式</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TW" altLang="en-US"/>
              <a:t>按一下以編輯母片標題樣式</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2/21/2023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F8837B-BAE2-489A-8F93-69216307D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CF477CA-E21A-4FEB-97D3-E570ADC849FF}"/>
              </a:ext>
            </a:extLst>
          </p:cNvPr>
          <p:cNvPicPr>
            <a:picLocks noChangeAspect="1"/>
          </p:cNvPicPr>
          <p:nvPr/>
        </p:nvPicPr>
        <p:blipFill rotWithShape="1">
          <a:blip r:embed="rId2">
            <a:alphaModFix amt="50000"/>
          </a:blip>
          <a:srcRect t="10000"/>
          <a:stretch/>
        </p:blipFill>
        <p:spPr>
          <a:xfrm>
            <a:off x="20" y="10"/>
            <a:ext cx="12191980" cy="6857990"/>
          </a:xfrm>
          <a:prstGeom prst="rect">
            <a:avLst/>
          </a:prstGeom>
        </p:spPr>
      </p:pic>
      <p:sp>
        <p:nvSpPr>
          <p:cNvPr id="2" name="標題 1">
            <a:extLst>
              <a:ext uri="{FF2B5EF4-FFF2-40B4-BE49-F238E27FC236}">
                <a16:creationId xmlns:a16="http://schemas.microsoft.com/office/drawing/2014/main" id="{39750E41-9720-4334-B136-AA6075080247}"/>
              </a:ext>
            </a:extLst>
          </p:cNvPr>
          <p:cNvSpPr>
            <a:spLocks noGrp="1"/>
          </p:cNvSpPr>
          <p:nvPr>
            <p:ph type="ctrTitle"/>
          </p:nvPr>
        </p:nvSpPr>
        <p:spPr>
          <a:xfrm>
            <a:off x="2231472" y="1871131"/>
            <a:ext cx="7709482" cy="1515533"/>
          </a:xfrm>
        </p:spPr>
        <p:txBody>
          <a:bodyPr>
            <a:normAutofit fontScale="90000"/>
          </a:bodyPr>
          <a:lstStyle/>
          <a:p>
            <a:r>
              <a:rPr lang="en-US" altLang="zh-TW" dirty="0">
                <a:solidFill>
                  <a:srgbClr val="FFFFFF"/>
                </a:solidFill>
              </a:rPr>
              <a:t>Towards an Economic Theory of the Multiproduct Firm</a:t>
            </a:r>
            <a:endParaRPr lang="zh-TW" altLang="en-US" dirty="0">
              <a:solidFill>
                <a:srgbClr val="FFFFFF"/>
              </a:solidFill>
            </a:endParaRPr>
          </a:p>
        </p:txBody>
      </p:sp>
      <p:sp>
        <p:nvSpPr>
          <p:cNvPr id="3" name="副標題 2">
            <a:extLst>
              <a:ext uri="{FF2B5EF4-FFF2-40B4-BE49-F238E27FC236}">
                <a16:creationId xmlns:a16="http://schemas.microsoft.com/office/drawing/2014/main" id="{CF3E4DA1-BA16-45A2-AFB2-B1E4A45922CE}"/>
              </a:ext>
            </a:extLst>
          </p:cNvPr>
          <p:cNvSpPr>
            <a:spLocks noGrp="1"/>
          </p:cNvSpPr>
          <p:nvPr>
            <p:ph type="subTitle" idx="1"/>
          </p:nvPr>
        </p:nvSpPr>
        <p:spPr>
          <a:xfrm>
            <a:off x="2692398" y="3657596"/>
            <a:ext cx="6815669" cy="1963028"/>
          </a:xfrm>
        </p:spPr>
        <p:txBody>
          <a:bodyPr>
            <a:normAutofit/>
          </a:bodyPr>
          <a:lstStyle/>
          <a:p>
            <a:r>
              <a:rPr lang="en-US" altLang="zh-TW" b="1" dirty="0"/>
              <a:t>Teece, David J. (1982).</a:t>
            </a:r>
          </a:p>
          <a:p>
            <a:r>
              <a:rPr lang="en-US" altLang="zh-TW" b="1" i="1" dirty="0"/>
              <a:t>Journal of Economic Behavior and Organization</a:t>
            </a:r>
          </a:p>
          <a:p>
            <a:endParaRPr lang="en-US" altLang="zh-TW" dirty="0"/>
          </a:p>
          <a:p>
            <a:r>
              <a:rPr lang="en-US" altLang="zh-TW" sz="1500" dirty="0"/>
              <a:t>Prepared by Der-Ting Huang</a:t>
            </a:r>
          </a:p>
          <a:p>
            <a:endParaRPr lang="en-US" altLang="zh-TW" sz="1500" dirty="0"/>
          </a:p>
          <a:p>
            <a:endParaRPr lang="en-US" altLang="zh-TW" sz="1500" dirty="0"/>
          </a:p>
          <a:p>
            <a:endParaRPr lang="en-US" altLang="zh-TW" dirty="0"/>
          </a:p>
          <a:p>
            <a:endParaRPr lang="zh-TW" altLang="en-US" dirty="0">
              <a:solidFill>
                <a:srgbClr val="FFFFFF"/>
              </a:solidFill>
            </a:endParaRPr>
          </a:p>
        </p:txBody>
      </p:sp>
      <p:cxnSp>
        <p:nvCxnSpPr>
          <p:cNvPr id="11" name="Straight Connector 10">
            <a:extLst>
              <a:ext uri="{FF2B5EF4-FFF2-40B4-BE49-F238E27FC236}">
                <a16:creationId xmlns:a16="http://schemas.microsoft.com/office/drawing/2014/main" id="{B48BEE9B-A2F4-4BF3-9EAD-16E1A7FC2D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99932" y="3510608"/>
            <a:ext cx="512064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pic>
        <p:nvPicPr>
          <p:cNvPr id="1026" name="Picture 2" descr="David J. Teece | Berkeley Haas">
            <a:extLst>
              <a:ext uri="{FF2B5EF4-FFF2-40B4-BE49-F238E27FC236}">
                <a16:creationId xmlns:a16="http://schemas.microsoft.com/office/drawing/2014/main" id="{E3DF45AC-36FF-4A77-93B0-B40B9602F3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0572" y="3300000"/>
            <a:ext cx="3247603" cy="32476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43429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44B17FE-2E14-47B6-B5A8-4363DE769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E53280-E6EB-47D2-B0BB-78B772DC4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rgbClr val="373737"/>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44C4738-31FA-4AA4-9D3A-9B0F0B1F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標題 1">
            <a:extLst>
              <a:ext uri="{FF2B5EF4-FFF2-40B4-BE49-F238E27FC236}">
                <a16:creationId xmlns:a16="http://schemas.microsoft.com/office/drawing/2014/main" id="{40895427-3788-4B67-B107-43731A84D8D7}"/>
              </a:ext>
            </a:extLst>
          </p:cNvPr>
          <p:cNvSpPr>
            <a:spLocks noGrp="1"/>
          </p:cNvSpPr>
          <p:nvPr>
            <p:ph type="title"/>
          </p:nvPr>
        </p:nvSpPr>
        <p:spPr>
          <a:xfrm>
            <a:off x="952108" y="954756"/>
            <a:ext cx="2730414" cy="4946003"/>
          </a:xfrm>
        </p:spPr>
        <p:txBody>
          <a:bodyPr>
            <a:normAutofit/>
          </a:bodyPr>
          <a:lstStyle/>
          <a:p>
            <a:r>
              <a:rPr lang="en-US" altLang="zh-TW" sz="3600">
                <a:solidFill>
                  <a:srgbClr val="FFFFFF"/>
                </a:solidFill>
              </a:rPr>
              <a:t>Discussion</a:t>
            </a:r>
            <a:endParaRPr lang="zh-TW" altLang="en-US" sz="3600">
              <a:solidFill>
                <a:srgbClr val="FFFFFF"/>
              </a:solidFill>
            </a:endParaRPr>
          </a:p>
        </p:txBody>
      </p:sp>
      <p:sp>
        <p:nvSpPr>
          <p:cNvPr id="18" name="Rectangle 13">
            <a:extLst>
              <a:ext uri="{FF2B5EF4-FFF2-40B4-BE49-F238E27FC236}">
                <a16:creationId xmlns:a16="http://schemas.microsoft.com/office/drawing/2014/main" id="{809F3F69-CB9E-4C14-8F9B-7565980C8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內容版面配置區 2">
            <a:extLst>
              <a:ext uri="{FF2B5EF4-FFF2-40B4-BE49-F238E27FC236}">
                <a16:creationId xmlns:a16="http://schemas.microsoft.com/office/drawing/2014/main" id="{E44C644A-E75E-4580-8BEF-1AB0D919775D}"/>
              </a:ext>
            </a:extLst>
          </p:cNvPr>
          <p:cNvSpPr>
            <a:spLocks noGrp="1"/>
          </p:cNvSpPr>
          <p:nvPr>
            <p:ph idx="1"/>
          </p:nvPr>
        </p:nvSpPr>
        <p:spPr>
          <a:xfrm>
            <a:off x="5140934" y="469900"/>
            <a:ext cx="5953630" cy="5405968"/>
          </a:xfrm>
        </p:spPr>
        <p:txBody>
          <a:bodyPr anchor="ctr">
            <a:normAutofit/>
          </a:bodyPr>
          <a:lstStyle/>
          <a:p>
            <a:pPr marL="0" indent="0">
              <a:buNone/>
            </a:pPr>
            <a:r>
              <a:rPr lang="en-US" altLang="zh-TW" b="1">
                <a:solidFill>
                  <a:srgbClr val="212121"/>
                </a:solidFill>
              </a:rPr>
              <a:t>Critique </a:t>
            </a:r>
          </a:p>
          <a:p>
            <a:r>
              <a:rPr lang="en-US" altLang="zh-TW">
                <a:solidFill>
                  <a:srgbClr val="212121"/>
                </a:solidFill>
              </a:rPr>
              <a:t>This article focuses on the conditions critical for firm diversification. However, it is unclear whether firms will diversify even if they meet the requirement, such as having excess resource capacity, fungible knowledge, etc.</a:t>
            </a:r>
          </a:p>
          <a:p>
            <a:pPr marL="0" indent="0">
              <a:buNone/>
            </a:pPr>
            <a:r>
              <a:rPr lang="en-US" altLang="zh-TW" b="1">
                <a:solidFill>
                  <a:srgbClr val="212121"/>
                </a:solidFill>
              </a:rPr>
              <a:t>Question</a:t>
            </a:r>
          </a:p>
          <a:p>
            <a:r>
              <a:rPr lang="en-US" altLang="zh-TW">
                <a:solidFill>
                  <a:srgbClr val="212121"/>
                </a:solidFill>
              </a:rPr>
              <a:t>Will firms have the ability to diversify when they have fungible knowledge? </a:t>
            </a:r>
            <a:endParaRPr lang="zh-TW" altLang="en-US">
              <a:solidFill>
                <a:srgbClr val="212121"/>
              </a:solidFill>
            </a:endParaRPr>
          </a:p>
        </p:txBody>
      </p:sp>
    </p:spTree>
    <p:extLst>
      <p:ext uri="{BB962C8B-B14F-4D97-AF65-F5344CB8AC3E}">
        <p14:creationId xmlns:p14="http://schemas.microsoft.com/office/powerpoint/2010/main" val="2671335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7CA9E50-B76A-428A-92C9-9BAC41446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85E3F79-81BB-4454-A267-DDCA42824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1F375A4-17F0-4BA7-B751-68BFAAEC4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標題 1">
            <a:extLst>
              <a:ext uri="{FF2B5EF4-FFF2-40B4-BE49-F238E27FC236}">
                <a16:creationId xmlns:a16="http://schemas.microsoft.com/office/drawing/2014/main" id="{056B13A2-705E-463A-B166-63DAFA08C978}"/>
              </a:ext>
            </a:extLst>
          </p:cNvPr>
          <p:cNvSpPr>
            <a:spLocks noGrp="1"/>
          </p:cNvSpPr>
          <p:nvPr>
            <p:ph type="title"/>
          </p:nvPr>
        </p:nvSpPr>
        <p:spPr>
          <a:xfrm>
            <a:off x="1055599" y="1055077"/>
            <a:ext cx="2532909" cy="4794578"/>
          </a:xfrm>
        </p:spPr>
        <p:txBody>
          <a:bodyPr>
            <a:normAutofit/>
          </a:bodyPr>
          <a:lstStyle/>
          <a:p>
            <a:r>
              <a:rPr lang="en-US" altLang="zh-TW">
                <a:solidFill>
                  <a:srgbClr val="262626"/>
                </a:solidFill>
              </a:rPr>
              <a:t>Main Purpose</a:t>
            </a:r>
            <a:endParaRPr lang="zh-TW" altLang="en-US">
              <a:solidFill>
                <a:srgbClr val="262626"/>
              </a:solidFill>
            </a:endParaRPr>
          </a:p>
        </p:txBody>
      </p:sp>
      <p:sp useBgFill="1">
        <p:nvSpPr>
          <p:cNvPr id="15" name="Rectangle 14">
            <a:extLst>
              <a:ext uri="{FF2B5EF4-FFF2-40B4-BE49-F238E27FC236}">
                <a16:creationId xmlns:a16="http://schemas.microsoft.com/office/drawing/2014/main" id="{5D2122D3-4056-4C50-B4AC-74BB2940E2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內容版面配置區 2">
            <a:extLst>
              <a:ext uri="{FF2B5EF4-FFF2-40B4-BE49-F238E27FC236}">
                <a16:creationId xmlns:a16="http://schemas.microsoft.com/office/drawing/2014/main" id="{7B02BDDD-938A-336C-D38D-E9A7624F819F}"/>
              </a:ext>
            </a:extLst>
          </p:cNvPr>
          <p:cNvGraphicFramePr>
            <a:graphicFrameLocks noGrp="1"/>
          </p:cNvGraphicFramePr>
          <p:nvPr>
            <p:ph idx="1"/>
            <p:extLst>
              <p:ext uri="{D42A27DB-BD31-4B8C-83A1-F6EECF244321}">
                <p14:modId xmlns:p14="http://schemas.microsoft.com/office/powerpoint/2010/main" val="2038350301"/>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2065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D13A18E-E5CC-49A4-904E-C888BC0B0CED}"/>
              </a:ext>
            </a:extLst>
          </p:cNvPr>
          <p:cNvSpPr>
            <a:spLocks noGrp="1"/>
          </p:cNvSpPr>
          <p:nvPr>
            <p:ph type="title"/>
          </p:nvPr>
        </p:nvSpPr>
        <p:spPr>
          <a:xfrm>
            <a:off x="478171" y="982132"/>
            <a:ext cx="11232859" cy="1018641"/>
          </a:xfrm>
        </p:spPr>
        <p:txBody>
          <a:bodyPr/>
          <a:lstStyle/>
          <a:p>
            <a:r>
              <a:rPr lang="en-US" altLang="zh-TW"/>
              <a:t>Traditional Perspectives</a:t>
            </a:r>
            <a:endParaRPr lang="zh-TW" altLang="en-US" dirty="0"/>
          </a:p>
        </p:txBody>
      </p:sp>
      <p:graphicFrame>
        <p:nvGraphicFramePr>
          <p:cNvPr id="5" name="表格 5">
            <a:extLst>
              <a:ext uri="{FF2B5EF4-FFF2-40B4-BE49-F238E27FC236}">
                <a16:creationId xmlns:a16="http://schemas.microsoft.com/office/drawing/2014/main" id="{95DBD2E0-429C-41D8-B36F-371498E4BB98}"/>
              </a:ext>
            </a:extLst>
          </p:cNvPr>
          <p:cNvGraphicFramePr>
            <a:graphicFrameLocks noGrp="1"/>
          </p:cNvGraphicFramePr>
          <p:nvPr>
            <p:ph idx="1"/>
            <p:extLst>
              <p:ext uri="{D42A27DB-BD31-4B8C-83A1-F6EECF244321}">
                <p14:modId xmlns:p14="http://schemas.microsoft.com/office/powerpoint/2010/main" val="2609919158"/>
              </p:ext>
            </p:extLst>
          </p:nvPr>
        </p:nvGraphicFramePr>
        <p:xfrm>
          <a:off x="478172" y="2000773"/>
          <a:ext cx="11232859" cy="4856480"/>
        </p:xfrm>
        <a:graphic>
          <a:graphicData uri="http://schemas.openxmlformats.org/drawingml/2006/table">
            <a:tbl>
              <a:tblPr firstRow="1" bandRow="1">
                <a:tableStyleId>{5C22544A-7EE6-4342-B048-85BDC9FD1C3A}</a:tableStyleId>
              </a:tblPr>
              <a:tblGrid>
                <a:gridCol w="1473667">
                  <a:extLst>
                    <a:ext uri="{9D8B030D-6E8A-4147-A177-3AD203B41FA5}">
                      <a16:colId xmlns:a16="http://schemas.microsoft.com/office/drawing/2014/main" val="2007352875"/>
                    </a:ext>
                  </a:extLst>
                </a:gridCol>
                <a:gridCol w="5813571">
                  <a:extLst>
                    <a:ext uri="{9D8B030D-6E8A-4147-A177-3AD203B41FA5}">
                      <a16:colId xmlns:a16="http://schemas.microsoft.com/office/drawing/2014/main" val="2103612776"/>
                    </a:ext>
                  </a:extLst>
                </a:gridCol>
                <a:gridCol w="3945621">
                  <a:extLst>
                    <a:ext uri="{9D8B030D-6E8A-4147-A177-3AD203B41FA5}">
                      <a16:colId xmlns:a16="http://schemas.microsoft.com/office/drawing/2014/main" val="953960421"/>
                    </a:ext>
                  </a:extLst>
                </a:gridCol>
              </a:tblGrid>
              <a:tr h="370840">
                <a:tc>
                  <a:txBody>
                    <a:bodyPr/>
                    <a:lstStyle/>
                    <a:p>
                      <a:endParaRPr lang="zh-TW" altLang="en-US" dirty="0"/>
                    </a:p>
                  </a:txBody>
                  <a:tcPr/>
                </a:tc>
                <a:tc>
                  <a:txBody>
                    <a:bodyPr/>
                    <a:lstStyle/>
                    <a:p>
                      <a:r>
                        <a:rPr lang="en-US" altLang="zh-TW" sz="1800" b="1"/>
                        <a:t>Neoclassical Firm</a:t>
                      </a:r>
                      <a:endParaRPr lang="zh-TW" altLang="en-US" b="1" dirty="0"/>
                    </a:p>
                  </a:txBody>
                  <a:tcPr/>
                </a:tc>
                <a:tc>
                  <a:txBody>
                    <a:bodyPr/>
                    <a:lstStyle/>
                    <a:p>
                      <a:r>
                        <a:rPr lang="en-US" altLang="zh-TW" sz="1800" b="1"/>
                        <a:t>Managerial Explanation</a:t>
                      </a:r>
                      <a:endParaRPr lang="zh-TW" altLang="en-US" b="1" dirty="0"/>
                    </a:p>
                  </a:txBody>
                  <a:tcPr/>
                </a:tc>
                <a:extLst>
                  <a:ext uri="{0D108BD9-81ED-4DB2-BD59-A6C34878D82A}">
                    <a16:rowId xmlns:a16="http://schemas.microsoft.com/office/drawing/2014/main" val="2447038834"/>
                  </a:ext>
                </a:extLst>
              </a:tr>
              <a:tr h="370840">
                <a:tc>
                  <a:txBody>
                    <a:bodyPr/>
                    <a:lstStyle/>
                    <a:p>
                      <a:r>
                        <a:rPr lang="en-US" altLang="zh-TW" b="1"/>
                        <a:t>Previous Literature </a:t>
                      </a:r>
                      <a:endParaRPr lang="zh-TW" altLang="en-US"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sz="1800"/>
                        <a:t>Assumes profit-maximizing entities operating in competitive products and capital markets exhibiting zero transactions costs and competitive equilibrium. </a:t>
                      </a:r>
                      <a:endParaRPr lang="en-US" altLang="zh-TW" sz="1800" dirty="0"/>
                    </a:p>
                  </a:txBody>
                  <a:tcPr/>
                </a:tc>
                <a:tc>
                  <a:txBody>
                    <a:bodyPr/>
                    <a:lstStyle/>
                    <a:p>
                      <a:r>
                        <a:rPr lang="en-US" altLang="zh-TW"/>
                        <a:t>a. Diversification into new products is   the main engine of firm growth. </a:t>
                      </a:r>
                    </a:p>
                    <a:p>
                      <a:r>
                        <a:rPr lang="en-US" altLang="zh-TW"/>
                        <a:t>b. Managers are motivated to increase firm size (positive relationship between managers’ compensation and firm size). </a:t>
                      </a:r>
                      <a:endParaRPr lang="en-US" altLang="zh-TW" sz="1800" dirty="0"/>
                    </a:p>
                  </a:txBody>
                  <a:tcPr/>
                </a:tc>
                <a:extLst>
                  <a:ext uri="{0D108BD9-81ED-4DB2-BD59-A6C34878D82A}">
                    <a16:rowId xmlns:a16="http://schemas.microsoft.com/office/drawing/2014/main" val="3691622514"/>
                  </a:ext>
                </a:extLst>
              </a:tr>
              <a:tr h="370840">
                <a:tc>
                  <a:txBody>
                    <a:bodyPr/>
                    <a:lstStyle/>
                    <a:p>
                      <a:r>
                        <a:rPr lang="en-US" altLang="zh-TW" b="1"/>
                        <a:t>Limitations pointed out by Teece</a:t>
                      </a:r>
                      <a:endParaRPr lang="zh-TW" altLang="en-US" b="1" dirty="0"/>
                    </a:p>
                  </a:txBody>
                  <a:tcPr/>
                </a:tc>
                <a:tc>
                  <a:txBody>
                    <a:bodyPr/>
                    <a:lstStyle/>
                    <a:p>
                      <a:r>
                        <a:rPr lang="en-US" altLang="zh-TW" sz="1800"/>
                        <a:t>Under zero transaction cost assumptions, it impossible to erect a theory of the multiproduct firm. </a:t>
                      </a:r>
                    </a:p>
                    <a:p>
                      <a:r>
                        <a:rPr lang="en-US" altLang="zh-TW" sz="1800" b="0" i="0" u="none" strike="noStrike" kern="1200" baseline="0">
                          <a:solidFill>
                            <a:schemeClr val="dk1"/>
                          </a:solidFill>
                          <a:latin typeface="+mn-lt"/>
                          <a:ea typeface="+mn-ea"/>
                          <a:cs typeface="+mn-cs"/>
                        </a:rPr>
                        <a:t>Whether firms are organized along specialized or multiproduct lines is economically irrelevant since market arrangements and internal organization are perfect substitutes. </a:t>
                      </a:r>
                      <a:endParaRPr lang="zh-TW" altLang="en-US" dirty="0"/>
                    </a:p>
                  </a:txBody>
                  <a:tcPr/>
                </a:tc>
                <a:tc>
                  <a:txBody>
                    <a:bodyPr/>
                    <a:lstStyle/>
                    <a:p>
                      <a:r>
                        <a:rPr lang="en-US" altLang="zh-TW" sz="1800" b="0" i="0" u="none" strike="noStrike" kern="1200" baseline="0">
                          <a:solidFill>
                            <a:schemeClr val="dk1"/>
                          </a:solidFill>
                          <a:latin typeface="+mn-lt"/>
                          <a:ea typeface="+mn-ea"/>
                          <a:cs typeface="+mn-cs"/>
                        </a:rPr>
                        <a:t>a. There are costs attached to diversification, which reduces the firms’ rate of return on capital.</a:t>
                      </a:r>
                    </a:p>
                    <a:p>
                      <a:r>
                        <a:rPr lang="en-US" altLang="zh-TW" sz="1800" b="0" i="0" u="none" strike="noStrike" kern="1200" baseline="0">
                          <a:solidFill>
                            <a:schemeClr val="dk1"/>
                          </a:solidFill>
                          <a:latin typeface="+mn-lt"/>
                          <a:ea typeface="+mn-ea"/>
                          <a:cs typeface="+mn-cs"/>
                        </a:rPr>
                        <a:t>b. Managers’ compensation is correlated with profit rate not sales. </a:t>
                      </a:r>
                      <a:endParaRPr lang="zh-TW" altLang="en-US" b="0" dirty="0"/>
                    </a:p>
                  </a:txBody>
                  <a:tcPr/>
                </a:tc>
                <a:extLst>
                  <a:ext uri="{0D108BD9-81ED-4DB2-BD59-A6C34878D82A}">
                    <a16:rowId xmlns:a16="http://schemas.microsoft.com/office/drawing/2014/main" val="201691952"/>
                  </a:ext>
                </a:extLst>
              </a:tr>
              <a:tr h="370840">
                <a:tc>
                  <a:txBody>
                    <a:bodyPr/>
                    <a:lstStyle/>
                    <a:p>
                      <a:endParaRPr lang="zh-TW" altLang="en-US" dirty="0"/>
                    </a:p>
                  </a:txBody>
                  <a:tcPr/>
                </a:tc>
                <a:tc gridSpan="2">
                  <a:txBody>
                    <a:bodyPr/>
                    <a:lstStyle/>
                    <a:p>
                      <a:pPr algn="ctr"/>
                      <a:r>
                        <a:rPr lang="en-US" altLang="zh-TW" b="1">
                          <a:solidFill>
                            <a:schemeClr val="bg1"/>
                          </a:solidFill>
                        </a:rPr>
                        <a:t>Teece’s Argument </a:t>
                      </a:r>
                      <a:endParaRPr lang="zh-TW" altLang="en-US" b="1" dirty="0">
                        <a:solidFill>
                          <a:schemeClr val="bg1"/>
                        </a:solidFill>
                      </a:endParaRPr>
                    </a:p>
                  </a:txBody>
                  <a:tcPr>
                    <a:solidFill>
                      <a:schemeClr val="accent4">
                        <a:lumMod val="75000"/>
                      </a:schemeClr>
                    </a:solidFill>
                  </a:tcPr>
                </a:tc>
                <a:tc hMerge="1">
                  <a:txBody>
                    <a:bodyPr/>
                    <a:lstStyle/>
                    <a:p>
                      <a:endParaRPr lang="zh-TW" altLang="en-US"/>
                    </a:p>
                  </a:txBody>
                  <a:tcPr/>
                </a:tc>
                <a:extLst>
                  <a:ext uri="{0D108BD9-81ED-4DB2-BD59-A6C34878D82A}">
                    <a16:rowId xmlns:a16="http://schemas.microsoft.com/office/drawing/2014/main" val="2428218722"/>
                  </a:ext>
                </a:extLst>
              </a:tr>
              <a:tr h="370840">
                <a:tc>
                  <a:txBody>
                    <a:bodyPr/>
                    <a:lstStyle/>
                    <a:p>
                      <a:endParaRPr lang="zh-TW" altLang="en-US"/>
                    </a:p>
                  </a:txBody>
                  <a:tcPr/>
                </a:tc>
                <a:tc gridSpan="2">
                  <a:txBody>
                    <a:bodyPr/>
                    <a:lstStyle/>
                    <a:p>
                      <a:r>
                        <a:rPr lang="en-US" altLang="zh-TW"/>
                        <a:t>Divesting multiproduct or diversifying specialized firms is a transformation lacking economic significance   in the context of neoclassical economy. </a:t>
                      </a:r>
                    </a:p>
                    <a:p>
                      <a:r>
                        <a:rPr lang="en-US" altLang="zh-TW"/>
                        <a:t>Diversification can be efficiency driven in addition to the managerial motives that explain observed diversification activity. </a:t>
                      </a:r>
                      <a:endParaRPr lang="zh-TW" altLang="en-US" dirty="0"/>
                    </a:p>
                  </a:txBody>
                  <a:tcPr/>
                </a:tc>
                <a:tc hMerge="1">
                  <a:txBody>
                    <a:bodyPr/>
                    <a:lstStyle/>
                    <a:p>
                      <a:endParaRPr lang="zh-TW" altLang="en-US"/>
                    </a:p>
                  </a:txBody>
                  <a:tcPr/>
                </a:tc>
                <a:extLst>
                  <a:ext uri="{0D108BD9-81ED-4DB2-BD59-A6C34878D82A}">
                    <a16:rowId xmlns:a16="http://schemas.microsoft.com/office/drawing/2014/main" val="910463903"/>
                  </a:ext>
                </a:extLst>
              </a:tr>
            </a:tbl>
          </a:graphicData>
        </a:graphic>
      </p:graphicFrame>
    </p:spTree>
    <p:extLst>
      <p:ext uri="{BB962C8B-B14F-4D97-AF65-F5344CB8AC3E}">
        <p14:creationId xmlns:p14="http://schemas.microsoft.com/office/powerpoint/2010/main" val="158710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38E8F10-399C-4D6A-AF80-750E9105F08A}"/>
              </a:ext>
            </a:extLst>
          </p:cNvPr>
          <p:cNvSpPr>
            <a:spLocks noGrp="1"/>
          </p:cNvSpPr>
          <p:nvPr>
            <p:ph type="title"/>
          </p:nvPr>
        </p:nvSpPr>
        <p:spPr>
          <a:xfrm>
            <a:off x="498021" y="982132"/>
            <a:ext cx="11209565" cy="1303867"/>
          </a:xfrm>
        </p:spPr>
        <p:txBody>
          <a:bodyPr/>
          <a:lstStyle/>
          <a:p>
            <a:r>
              <a:rPr lang="en-US" altLang="zh-TW"/>
              <a:t>Nature of the Firm </a:t>
            </a:r>
            <a:endParaRPr lang="zh-TW" altLang="en-US" dirty="0"/>
          </a:p>
        </p:txBody>
      </p:sp>
      <p:graphicFrame>
        <p:nvGraphicFramePr>
          <p:cNvPr id="5" name="內容版面配置區 2">
            <a:extLst>
              <a:ext uri="{FF2B5EF4-FFF2-40B4-BE49-F238E27FC236}">
                <a16:creationId xmlns:a16="http://schemas.microsoft.com/office/drawing/2014/main" id="{C8077551-1B0A-95C5-10DE-A635DDC0A2FD}"/>
              </a:ext>
            </a:extLst>
          </p:cNvPr>
          <p:cNvGraphicFramePr>
            <a:graphicFrameLocks noGrp="1"/>
          </p:cNvGraphicFramePr>
          <p:nvPr>
            <p:ph idx="1"/>
          </p:nvPr>
        </p:nvGraphicFramePr>
        <p:xfrm>
          <a:off x="1295401" y="2556932"/>
          <a:ext cx="10105238" cy="331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0065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01B0E35-F788-4608-ABBE-0D971AA50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431B8EA-FCCA-47DD-A0C4-A653EC4AB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C781EDE-83AA-44D6-8054-A4E2D6F28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accent2"/>
            </a:solidFill>
            <a:miter lim="800000"/>
          </a:ln>
        </p:spPr>
        <p:style>
          <a:lnRef idx="1">
            <a:schemeClr val="accent1"/>
          </a:lnRef>
          <a:fillRef idx="3">
            <a:schemeClr val="accent1"/>
          </a:fillRef>
          <a:effectRef idx="2">
            <a:schemeClr val="accent1"/>
          </a:effectRef>
          <a:fontRef idx="minor">
            <a:schemeClr val="lt1"/>
          </a:fontRef>
        </p:style>
      </p:sp>
      <p:sp>
        <p:nvSpPr>
          <p:cNvPr id="2" name="標題 1">
            <a:extLst>
              <a:ext uri="{FF2B5EF4-FFF2-40B4-BE49-F238E27FC236}">
                <a16:creationId xmlns:a16="http://schemas.microsoft.com/office/drawing/2014/main" id="{FB31661A-80D2-435F-BA0E-6A3D2D67E167}"/>
              </a:ext>
            </a:extLst>
          </p:cNvPr>
          <p:cNvSpPr>
            <a:spLocks noGrp="1"/>
          </p:cNvSpPr>
          <p:nvPr>
            <p:ph type="title"/>
          </p:nvPr>
        </p:nvSpPr>
        <p:spPr>
          <a:xfrm>
            <a:off x="1295402" y="982132"/>
            <a:ext cx="9601196" cy="1303867"/>
          </a:xfrm>
        </p:spPr>
        <p:txBody>
          <a:bodyPr>
            <a:normAutofit/>
          </a:bodyPr>
          <a:lstStyle/>
          <a:p>
            <a:r>
              <a:rPr lang="en-US" altLang="zh-TW" dirty="0"/>
              <a:t>Dynamic Considerations</a:t>
            </a:r>
            <a:endParaRPr lang="zh-TW" altLang="en-US" dirty="0"/>
          </a:p>
        </p:txBody>
      </p:sp>
      <p:sp>
        <p:nvSpPr>
          <p:cNvPr id="3" name="內容版面配置區 2">
            <a:extLst>
              <a:ext uri="{FF2B5EF4-FFF2-40B4-BE49-F238E27FC236}">
                <a16:creationId xmlns:a16="http://schemas.microsoft.com/office/drawing/2014/main" id="{78898C87-D219-41E7-AE75-AC991004BE51}"/>
              </a:ext>
            </a:extLst>
          </p:cNvPr>
          <p:cNvSpPr>
            <a:spLocks noGrp="1"/>
          </p:cNvSpPr>
          <p:nvPr>
            <p:ph idx="1"/>
          </p:nvPr>
        </p:nvSpPr>
        <p:spPr>
          <a:xfrm>
            <a:off x="1295401" y="2556932"/>
            <a:ext cx="9601196" cy="3318936"/>
          </a:xfrm>
        </p:spPr>
        <p:txBody>
          <a:bodyPr>
            <a:normAutofit/>
          </a:bodyPr>
          <a:lstStyle/>
          <a:p>
            <a:pPr>
              <a:lnSpc>
                <a:spcPct val="90000"/>
              </a:lnSpc>
            </a:pPr>
            <a:r>
              <a:rPr lang="en-US" altLang="zh-TW" b="1" dirty="0"/>
              <a:t>Learning, Teaching, and ‘Penrose-Effects’</a:t>
            </a:r>
          </a:p>
          <a:p>
            <a:pPr lvl="1">
              <a:lnSpc>
                <a:spcPct val="90000"/>
              </a:lnSpc>
            </a:pPr>
            <a:r>
              <a:rPr lang="en-US" altLang="zh-TW" dirty="0"/>
              <a:t>Growth exists because there are unused productive services. </a:t>
            </a:r>
          </a:p>
          <a:p>
            <a:pPr lvl="1">
              <a:lnSpc>
                <a:spcPct val="90000"/>
              </a:lnSpc>
            </a:pPr>
            <a:r>
              <a:rPr lang="en-US" altLang="zh-TW" dirty="0"/>
              <a:t>Unused services exist not only because of indivisibilities, but also because of the learning and routines. </a:t>
            </a:r>
          </a:p>
          <a:p>
            <a:pPr lvl="1">
              <a:lnSpc>
                <a:spcPct val="90000"/>
              </a:lnSpc>
            </a:pPr>
            <a:r>
              <a:rPr lang="en-US" altLang="zh-TW" dirty="0"/>
              <a:t>Generation of excess both managerial and technical resources and their fungible character is critical to the theory of diversification </a:t>
            </a:r>
          </a:p>
          <a:p>
            <a:pPr>
              <a:lnSpc>
                <a:spcPct val="90000"/>
              </a:lnSpc>
            </a:pPr>
            <a:r>
              <a:rPr lang="en-US" altLang="zh-TW" b="1" dirty="0"/>
              <a:t>Demand Conditions </a:t>
            </a:r>
          </a:p>
          <a:p>
            <a:pPr lvl="1">
              <a:lnSpc>
                <a:spcPct val="90000"/>
              </a:lnSpc>
            </a:pPr>
            <a:r>
              <a:rPr lang="en-US" altLang="zh-TW" dirty="0"/>
              <a:t>Competitive returns can no longer be obtained through reinvestment in traditional lines</a:t>
            </a:r>
          </a:p>
          <a:p>
            <a:pPr>
              <a:lnSpc>
                <a:spcPct val="90000"/>
              </a:lnSpc>
            </a:pPr>
            <a:endParaRPr lang="en-US" altLang="zh-TW" dirty="0"/>
          </a:p>
          <a:p>
            <a:pPr>
              <a:lnSpc>
                <a:spcPct val="90000"/>
              </a:lnSpc>
            </a:pPr>
            <a:endParaRPr lang="zh-TW" altLang="en-US" dirty="0"/>
          </a:p>
        </p:txBody>
      </p:sp>
    </p:spTree>
    <p:extLst>
      <p:ext uri="{BB962C8B-B14F-4D97-AF65-F5344CB8AC3E}">
        <p14:creationId xmlns:p14="http://schemas.microsoft.com/office/powerpoint/2010/main" val="2095585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1B0E35-F788-4608-ABBE-0D971AA50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31B8EA-FCCA-47DD-A0C4-A653EC4AB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C781EDE-83AA-44D6-8054-A4E2D6F28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accent2"/>
            </a:solidFill>
            <a:miter lim="800000"/>
          </a:ln>
        </p:spPr>
        <p:style>
          <a:lnRef idx="1">
            <a:schemeClr val="accent1"/>
          </a:lnRef>
          <a:fillRef idx="3">
            <a:schemeClr val="accent1"/>
          </a:fillRef>
          <a:effectRef idx="2">
            <a:schemeClr val="accent1"/>
          </a:effectRef>
          <a:fontRef idx="minor">
            <a:schemeClr val="lt1"/>
          </a:fontRef>
        </p:style>
      </p:sp>
      <p:sp>
        <p:nvSpPr>
          <p:cNvPr id="2" name="標題 1">
            <a:extLst>
              <a:ext uri="{FF2B5EF4-FFF2-40B4-BE49-F238E27FC236}">
                <a16:creationId xmlns:a16="http://schemas.microsoft.com/office/drawing/2014/main" id="{1E2479F6-B3A6-4D5F-8F21-281CB08D7E55}"/>
              </a:ext>
            </a:extLst>
          </p:cNvPr>
          <p:cNvSpPr>
            <a:spLocks noGrp="1"/>
          </p:cNvSpPr>
          <p:nvPr>
            <p:ph type="title"/>
          </p:nvPr>
        </p:nvSpPr>
        <p:spPr>
          <a:xfrm>
            <a:off x="608012" y="609600"/>
            <a:ext cx="10972800" cy="1303867"/>
          </a:xfrm>
        </p:spPr>
        <p:txBody>
          <a:bodyPr>
            <a:normAutofit/>
          </a:bodyPr>
          <a:lstStyle/>
          <a:p>
            <a:r>
              <a:rPr lang="en-US" altLang="zh-TW" dirty="0"/>
              <a:t>Dynamic Considerations</a:t>
            </a:r>
            <a:endParaRPr lang="zh-TW" altLang="en-US" dirty="0"/>
          </a:p>
        </p:txBody>
      </p:sp>
      <p:sp>
        <p:nvSpPr>
          <p:cNvPr id="3" name="內容版面配置區 2">
            <a:extLst>
              <a:ext uri="{FF2B5EF4-FFF2-40B4-BE49-F238E27FC236}">
                <a16:creationId xmlns:a16="http://schemas.microsoft.com/office/drawing/2014/main" id="{C15D932A-0948-4C8F-BDD1-8F3C4E2A534E}"/>
              </a:ext>
            </a:extLst>
          </p:cNvPr>
          <p:cNvSpPr>
            <a:spLocks noGrp="1"/>
          </p:cNvSpPr>
          <p:nvPr>
            <p:ph idx="1"/>
          </p:nvPr>
        </p:nvSpPr>
        <p:spPr>
          <a:xfrm>
            <a:off x="800450" y="1913466"/>
            <a:ext cx="10780362" cy="4334933"/>
          </a:xfrm>
        </p:spPr>
        <p:txBody>
          <a:bodyPr>
            <a:normAutofit fontScale="92500" lnSpcReduction="10000"/>
          </a:bodyPr>
          <a:lstStyle/>
          <a:p>
            <a:pPr>
              <a:lnSpc>
                <a:spcPct val="90000"/>
              </a:lnSpc>
            </a:pPr>
            <a:r>
              <a:rPr lang="en-US" altLang="zh-TW" sz="1800" b="1" dirty="0"/>
              <a:t>Market Failure Considerations </a:t>
            </a:r>
            <a:r>
              <a:rPr lang="en-US" altLang="zh-TW" sz="1800" dirty="0"/>
              <a:t>(assume excess resources are indivisible or fungible)</a:t>
            </a:r>
          </a:p>
          <a:p>
            <a:pPr lvl="1">
              <a:lnSpc>
                <a:spcPct val="90000"/>
              </a:lnSpc>
            </a:pPr>
            <a:r>
              <a:rPr lang="en-US" altLang="zh-TW" sz="1800" b="1" dirty="0"/>
              <a:t>Class 1</a:t>
            </a:r>
            <a:r>
              <a:rPr lang="en-US" altLang="zh-TW" sz="1800" dirty="0"/>
              <a:t>: Indivisible but </a:t>
            </a:r>
            <a:r>
              <a:rPr lang="en-US" altLang="zh-TW" sz="1800" b="1" dirty="0"/>
              <a:t>non-specialized</a:t>
            </a:r>
            <a:r>
              <a:rPr lang="en-US" altLang="zh-TW" sz="1800" dirty="0"/>
              <a:t> physical capital as a common input into two or more products. </a:t>
            </a:r>
          </a:p>
          <a:p>
            <a:pPr lvl="2">
              <a:lnSpc>
                <a:spcPct val="90000"/>
              </a:lnSpc>
            </a:pPr>
            <a:r>
              <a:rPr lang="en-US" altLang="zh-TW" dirty="0"/>
              <a:t>Market solution preferred </a:t>
            </a:r>
          </a:p>
          <a:p>
            <a:pPr lvl="1">
              <a:lnSpc>
                <a:spcPct val="90000"/>
              </a:lnSpc>
            </a:pPr>
            <a:r>
              <a:rPr lang="en-US" altLang="zh-TW" sz="1800" b="1" dirty="0"/>
              <a:t>Class 2</a:t>
            </a:r>
            <a:r>
              <a:rPr lang="en-US" altLang="zh-TW" sz="1800" dirty="0"/>
              <a:t>: Indivisible </a:t>
            </a:r>
            <a:r>
              <a:rPr lang="en-US" altLang="zh-TW" sz="1800" b="1" dirty="0"/>
              <a:t>specialized</a:t>
            </a:r>
            <a:r>
              <a:rPr lang="en-US" altLang="zh-TW" sz="1800" dirty="0"/>
              <a:t> physical capital as a common input to two or more products </a:t>
            </a:r>
          </a:p>
          <a:p>
            <a:pPr marL="457200" lvl="1" indent="0">
              <a:lnSpc>
                <a:spcPct val="90000"/>
              </a:lnSpc>
              <a:buNone/>
            </a:pPr>
            <a:r>
              <a:rPr lang="en-US" altLang="zh-TW" sz="1800" i="1" dirty="0"/>
              <a:t>         quasi-rent &amp; hold-up problems</a:t>
            </a:r>
          </a:p>
          <a:p>
            <a:pPr lvl="2">
              <a:lnSpc>
                <a:spcPct val="90000"/>
              </a:lnSpc>
            </a:pPr>
            <a:r>
              <a:rPr lang="en-US" altLang="zh-TW" dirty="0"/>
              <a:t>Multiproduct diversification preferred </a:t>
            </a:r>
          </a:p>
          <a:p>
            <a:pPr lvl="1">
              <a:lnSpc>
                <a:spcPct val="90000"/>
              </a:lnSpc>
            </a:pPr>
            <a:r>
              <a:rPr lang="en-US" altLang="zh-TW" sz="1800" b="1" dirty="0"/>
              <a:t>Class 3</a:t>
            </a:r>
            <a:r>
              <a:rPr lang="en-US" altLang="zh-TW" sz="1800" dirty="0"/>
              <a:t>:  Human capital as a  common input to two or more products</a:t>
            </a:r>
          </a:p>
          <a:p>
            <a:pPr marL="457200" lvl="1" indent="0">
              <a:lnSpc>
                <a:spcPct val="90000"/>
              </a:lnSpc>
              <a:buNone/>
            </a:pPr>
            <a:r>
              <a:rPr lang="en-US" altLang="zh-TW" sz="1800" i="1" dirty="0"/>
              <a:t>         transfer of tacit knowledge &amp; information impactedness problems </a:t>
            </a:r>
          </a:p>
          <a:p>
            <a:pPr lvl="2">
              <a:lnSpc>
                <a:spcPct val="90000"/>
              </a:lnSpc>
            </a:pPr>
            <a:r>
              <a:rPr lang="en-US" altLang="zh-TW" dirty="0"/>
              <a:t>Multiproduct diversification preferred </a:t>
            </a:r>
          </a:p>
          <a:p>
            <a:pPr lvl="1">
              <a:lnSpc>
                <a:spcPct val="90000"/>
              </a:lnSpc>
            </a:pPr>
            <a:r>
              <a:rPr lang="en-US" altLang="zh-TW" sz="1800" b="1" dirty="0"/>
              <a:t>Class 4</a:t>
            </a:r>
            <a:r>
              <a:rPr lang="en-US" altLang="zh-TW" sz="1800" dirty="0"/>
              <a:t>: External economies (economies of scope) </a:t>
            </a:r>
          </a:p>
          <a:p>
            <a:pPr marL="457200" lvl="1" indent="0">
              <a:lnSpc>
                <a:spcPct val="90000"/>
              </a:lnSpc>
              <a:buNone/>
            </a:pPr>
            <a:r>
              <a:rPr lang="en-US" altLang="zh-TW" sz="1800" dirty="0"/>
              <a:t>         Downsides of diversification: congestion problems associated with accessing common inputs &amp; control loss problems</a:t>
            </a:r>
          </a:p>
          <a:p>
            <a:pPr lvl="2">
              <a:lnSpc>
                <a:spcPct val="90000"/>
              </a:lnSpc>
            </a:pPr>
            <a:r>
              <a:rPr lang="en-US" altLang="zh-TW" dirty="0"/>
              <a:t>Multiproduct diversification preferred when </a:t>
            </a:r>
            <a:r>
              <a:rPr lang="en-US" altLang="zh-TW" b="1" dirty="0"/>
              <a:t>transaction costs are high </a:t>
            </a:r>
          </a:p>
        </p:txBody>
      </p:sp>
    </p:spTree>
    <p:extLst>
      <p:ext uri="{BB962C8B-B14F-4D97-AF65-F5344CB8AC3E}">
        <p14:creationId xmlns:p14="http://schemas.microsoft.com/office/powerpoint/2010/main" val="1536289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1B0E35-F788-4608-ABBE-0D971AA50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31B8EA-FCCA-47DD-A0C4-A653EC4AB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C781EDE-83AA-44D6-8054-A4E2D6F28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accent2"/>
            </a:solidFill>
            <a:miter lim="800000"/>
          </a:ln>
        </p:spPr>
        <p:style>
          <a:lnRef idx="1">
            <a:schemeClr val="accent1"/>
          </a:lnRef>
          <a:fillRef idx="3">
            <a:schemeClr val="accent1"/>
          </a:fillRef>
          <a:effectRef idx="2">
            <a:schemeClr val="accent1"/>
          </a:effectRef>
          <a:fontRef idx="minor">
            <a:schemeClr val="lt1"/>
          </a:fontRef>
        </p:style>
      </p:sp>
      <p:sp>
        <p:nvSpPr>
          <p:cNvPr id="2" name="標題 1">
            <a:extLst>
              <a:ext uri="{FF2B5EF4-FFF2-40B4-BE49-F238E27FC236}">
                <a16:creationId xmlns:a16="http://schemas.microsoft.com/office/drawing/2014/main" id="{B1F64AED-4053-4F18-9275-7B967B267D27}"/>
              </a:ext>
            </a:extLst>
          </p:cNvPr>
          <p:cNvSpPr>
            <a:spLocks noGrp="1"/>
          </p:cNvSpPr>
          <p:nvPr>
            <p:ph type="title"/>
          </p:nvPr>
        </p:nvSpPr>
        <p:spPr>
          <a:xfrm>
            <a:off x="1295402" y="982132"/>
            <a:ext cx="9601196" cy="1303867"/>
          </a:xfrm>
        </p:spPr>
        <p:txBody>
          <a:bodyPr>
            <a:normAutofit/>
          </a:bodyPr>
          <a:lstStyle/>
          <a:p>
            <a:r>
              <a:rPr lang="en-US" altLang="zh-TW" dirty="0"/>
              <a:t>Dynamic Considerations</a:t>
            </a:r>
            <a:endParaRPr lang="zh-TW" altLang="en-US" dirty="0"/>
          </a:p>
        </p:txBody>
      </p:sp>
      <p:sp>
        <p:nvSpPr>
          <p:cNvPr id="3" name="內容版面配置區 2">
            <a:extLst>
              <a:ext uri="{FF2B5EF4-FFF2-40B4-BE49-F238E27FC236}">
                <a16:creationId xmlns:a16="http://schemas.microsoft.com/office/drawing/2014/main" id="{2E6FD9A4-E2E6-4107-9CD9-A76D7AADDB2D}"/>
              </a:ext>
            </a:extLst>
          </p:cNvPr>
          <p:cNvSpPr>
            <a:spLocks noGrp="1"/>
          </p:cNvSpPr>
          <p:nvPr>
            <p:ph idx="1"/>
          </p:nvPr>
        </p:nvSpPr>
        <p:spPr>
          <a:xfrm>
            <a:off x="1295401" y="2556932"/>
            <a:ext cx="9601196" cy="3318936"/>
          </a:xfrm>
        </p:spPr>
        <p:txBody>
          <a:bodyPr>
            <a:normAutofit/>
          </a:bodyPr>
          <a:lstStyle/>
          <a:p>
            <a:r>
              <a:rPr lang="en-US" altLang="zh-TW" b="1" dirty="0"/>
              <a:t>Market Failure Considerations and Financial Capital</a:t>
            </a:r>
          </a:p>
          <a:p>
            <a:pPr lvl="1"/>
            <a:r>
              <a:rPr lang="en-US" altLang="zh-TW" dirty="0"/>
              <a:t>The capital market does not fully reflect all information  </a:t>
            </a:r>
          </a:p>
          <a:p>
            <a:pPr lvl="2"/>
            <a:r>
              <a:rPr lang="en-US" altLang="zh-TW" dirty="0"/>
              <a:t>Managers (well-informed) make investment decisions on behalf of stockholders (poorly-informed) to increase stockholder wealth</a:t>
            </a:r>
          </a:p>
          <a:p>
            <a:pPr marL="457200" lvl="1" indent="0">
              <a:buNone/>
            </a:pPr>
            <a:r>
              <a:rPr lang="en-US" altLang="zh-TW" dirty="0">
                <a:sym typeface="Wingdings" panose="05000000000000000000" pitchFamily="2" charset="2"/>
              </a:rPr>
              <a:t> internal capital market and partial internalization of capital allocation process</a:t>
            </a:r>
            <a:endParaRPr lang="en-US" altLang="zh-TW" dirty="0"/>
          </a:p>
          <a:p>
            <a:pPr lvl="1"/>
            <a:endParaRPr lang="zh-TW" altLang="en-US" dirty="0"/>
          </a:p>
        </p:txBody>
      </p:sp>
    </p:spTree>
    <p:extLst>
      <p:ext uri="{BB962C8B-B14F-4D97-AF65-F5344CB8AC3E}">
        <p14:creationId xmlns:p14="http://schemas.microsoft.com/office/powerpoint/2010/main" val="2612383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6996397-405E-4AAF-A697-18CCBFBCD9FD}"/>
              </a:ext>
            </a:extLst>
          </p:cNvPr>
          <p:cNvSpPr>
            <a:spLocks noGrp="1"/>
          </p:cNvSpPr>
          <p:nvPr>
            <p:ph type="title"/>
          </p:nvPr>
        </p:nvSpPr>
        <p:spPr>
          <a:xfrm>
            <a:off x="514349" y="982132"/>
            <a:ext cx="11176907" cy="1303867"/>
          </a:xfrm>
        </p:spPr>
        <p:txBody>
          <a:bodyPr/>
          <a:lstStyle/>
          <a:p>
            <a:r>
              <a:rPr lang="en-US" altLang="zh-TW"/>
              <a:t>Related Issues</a:t>
            </a:r>
            <a:endParaRPr lang="zh-TW" altLang="en-US" dirty="0"/>
          </a:p>
        </p:txBody>
      </p:sp>
      <p:sp>
        <p:nvSpPr>
          <p:cNvPr id="3" name="內容版面配置區 2">
            <a:extLst>
              <a:ext uri="{FF2B5EF4-FFF2-40B4-BE49-F238E27FC236}">
                <a16:creationId xmlns:a16="http://schemas.microsoft.com/office/drawing/2014/main" id="{66233887-97EB-4491-BFCF-1E275F5D9FE5}"/>
              </a:ext>
            </a:extLst>
          </p:cNvPr>
          <p:cNvSpPr>
            <a:spLocks noGrp="1"/>
          </p:cNvSpPr>
          <p:nvPr>
            <p:ph idx="1"/>
          </p:nvPr>
        </p:nvSpPr>
        <p:spPr>
          <a:xfrm>
            <a:off x="788565" y="2439485"/>
            <a:ext cx="10779852" cy="3801924"/>
          </a:xfrm>
        </p:spPr>
        <p:txBody>
          <a:bodyPr>
            <a:normAutofit fontScale="70000" lnSpcReduction="20000"/>
          </a:bodyPr>
          <a:lstStyle/>
          <a:p>
            <a:r>
              <a:rPr lang="en-US" altLang="zh-TW" sz="2300" b="1"/>
              <a:t>Slack and Managerial Discretion</a:t>
            </a:r>
            <a:endParaRPr lang="en-US" altLang="zh-TW" sz="2300"/>
          </a:p>
          <a:p>
            <a:pPr lvl="1"/>
            <a:r>
              <a:rPr lang="en-US" altLang="zh-TW" sz="2100"/>
              <a:t>Organizational slack: cushion of actual resource allowing organizations to adapt to both internal and external pressures</a:t>
            </a:r>
          </a:p>
          <a:p>
            <a:pPr lvl="1"/>
            <a:r>
              <a:rPr lang="en-US" altLang="zh-TW" sz="2100"/>
              <a:t>Excess resources: excess factor services over and above what is needed to meet managers requirements for organizational slack </a:t>
            </a:r>
          </a:p>
          <a:p>
            <a:r>
              <a:rPr lang="en-US" altLang="zh-TW" sz="2300" b="1"/>
              <a:t>De Novo Entry vs. Acquisition or Merger</a:t>
            </a:r>
            <a:endParaRPr lang="en-US" altLang="zh-TW" sz="2300"/>
          </a:p>
          <a:p>
            <a:pPr lvl="1"/>
            <a:r>
              <a:rPr lang="en-US" altLang="zh-TW" sz="2100"/>
              <a:t>Potential importance of complementary assets and slack as influencing the entry mode decision </a:t>
            </a:r>
          </a:p>
          <a:p>
            <a:pPr lvl="1"/>
            <a:r>
              <a:rPr lang="en-US" altLang="zh-TW" sz="2100"/>
              <a:t>Mergers and acquisitions may serve to minimize slack in both the acquiring and acquired firms, thereby generating a positive contribution to economic efficiency</a:t>
            </a:r>
          </a:p>
          <a:p>
            <a:r>
              <a:rPr lang="en-US" altLang="zh-TW" sz="2300" b="1"/>
              <a:t>Lateral vs. Conglomerate Diversification</a:t>
            </a:r>
            <a:endParaRPr lang="en-US" altLang="zh-TW" sz="2300"/>
          </a:p>
          <a:p>
            <a:pPr lvl="1"/>
            <a:r>
              <a:rPr lang="en-US" altLang="zh-TW" sz="2100"/>
              <a:t>The efficiency-based theory aligns more with lateral diversification but still sheds light on the connection between the internal capital market efficiencies of firms and conglomerate diversification. </a:t>
            </a:r>
          </a:p>
          <a:p>
            <a:r>
              <a:rPr lang="en-US" altLang="zh-TW" sz="2300" b="1"/>
              <a:t>Some Historical Observations</a:t>
            </a:r>
          </a:p>
          <a:p>
            <a:pPr lvl="1"/>
            <a:r>
              <a:rPr lang="en-US" altLang="zh-TW" sz="2100"/>
              <a:t>Depression trigged diversification by generating excess capacity.</a:t>
            </a:r>
          </a:p>
          <a:p>
            <a:pPr lvl="1"/>
            <a:r>
              <a:rPr lang="en-US" altLang="zh-TW" sz="2100"/>
              <a:t>WWII created significant demand for new products. </a:t>
            </a:r>
            <a:endParaRPr lang="en-US" altLang="zh-TW" sz="2100" dirty="0"/>
          </a:p>
        </p:txBody>
      </p:sp>
    </p:spTree>
    <p:extLst>
      <p:ext uri="{BB962C8B-B14F-4D97-AF65-F5344CB8AC3E}">
        <p14:creationId xmlns:p14="http://schemas.microsoft.com/office/powerpoint/2010/main" val="515665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1B0E35-F788-4608-ABBE-0D971AA50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31B8EA-FCCA-47DD-A0C4-A653EC4AB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C781EDE-83AA-44D6-8054-A4E2D6F28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accent2"/>
            </a:solidFill>
            <a:miter lim="800000"/>
          </a:ln>
        </p:spPr>
        <p:style>
          <a:lnRef idx="1">
            <a:schemeClr val="accent1"/>
          </a:lnRef>
          <a:fillRef idx="3">
            <a:schemeClr val="accent1"/>
          </a:fillRef>
          <a:effectRef idx="2">
            <a:schemeClr val="accent1"/>
          </a:effectRef>
          <a:fontRef idx="minor">
            <a:schemeClr val="lt1"/>
          </a:fontRef>
        </p:style>
      </p:sp>
      <p:sp>
        <p:nvSpPr>
          <p:cNvPr id="2" name="標題 1">
            <a:extLst>
              <a:ext uri="{FF2B5EF4-FFF2-40B4-BE49-F238E27FC236}">
                <a16:creationId xmlns:a16="http://schemas.microsoft.com/office/drawing/2014/main" id="{AC0D0A23-931E-4CEE-8FB2-0F2EB59B6FFB}"/>
              </a:ext>
            </a:extLst>
          </p:cNvPr>
          <p:cNvSpPr>
            <a:spLocks noGrp="1"/>
          </p:cNvSpPr>
          <p:nvPr>
            <p:ph type="title"/>
          </p:nvPr>
        </p:nvSpPr>
        <p:spPr>
          <a:xfrm>
            <a:off x="1295402" y="982132"/>
            <a:ext cx="9601196" cy="1303867"/>
          </a:xfrm>
        </p:spPr>
        <p:txBody>
          <a:bodyPr>
            <a:normAutofit/>
          </a:bodyPr>
          <a:lstStyle/>
          <a:p>
            <a:r>
              <a:rPr lang="en-US" altLang="zh-TW" dirty="0"/>
              <a:t>Conclusion</a:t>
            </a:r>
            <a:endParaRPr lang="zh-TW" altLang="en-US" dirty="0"/>
          </a:p>
        </p:txBody>
      </p:sp>
      <p:sp>
        <p:nvSpPr>
          <p:cNvPr id="3" name="內容版面配置區 2">
            <a:extLst>
              <a:ext uri="{FF2B5EF4-FFF2-40B4-BE49-F238E27FC236}">
                <a16:creationId xmlns:a16="http://schemas.microsoft.com/office/drawing/2014/main" id="{93944482-874D-4982-9A42-DF7FFDBF0F72}"/>
              </a:ext>
            </a:extLst>
          </p:cNvPr>
          <p:cNvSpPr>
            <a:spLocks noGrp="1"/>
          </p:cNvSpPr>
          <p:nvPr>
            <p:ph idx="1"/>
          </p:nvPr>
        </p:nvSpPr>
        <p:spPr>
          <a:xfrm>
            <a:off x="1295401" y="2556932"/>
            <a:ext cx="9601196" cy="3318936"/>
          </a:xfrm>
        </p:spPr>
        <p:txBody>
          <a:bodyPr>
            <a:normAutofit/>
          </a:bodyPr>
          <a:lstStyle/>
          <a:p>
            <a:r>
              <a:rPr lang="en-US" altLang="zh-TW" dirty="0"/>
              <a:t>Integrate arguments from Penrose (1959) and TCE to investigate the conditions when the firms will diversify. </a:t>
            </a:r>
          </a:p>
          <a:p>
            <a:endParaRPr lang="en-US" altLang="zh-TW" dirty="0"/>
          </a:p>
          <a:p>
            <a:r>
              <a:rPr lang="en-US" altLang="zh-TW" dirty="0"/>
              <a:t>Important building blocks of the theory of the multiproduct firm include excess capacity and its creation, market imperfections, and the peculiarities of organizational knowledge (i.e., fungibility and tacit character). </a:t>
            </a:r>
          </a:p>
          <a:p>
            <a:endParaRPr lang="en-US" altLang="zh-TW" dirty="0"/>
          </a:p>
          <a:p>
            <a:pPr lvl="1"/>
            <a:endParaRPr lang="en-US" altLang="zh-TW" dirty="0"/>
          </a:p>
        </p:txBody>
      </p:sp>
    </p:spTree>
    <p:extLst>
      <p:ext uri="{BB962C8B-B14F-4D97-AF65-F5344CB8AC3E}">
        <p14:creationId xmlns:p14="http://schemas.microsoft.com/office/powerpoint/2010/main" val="36732319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有機">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otalTime>1</TotalTime>
  <Words>880</Words>
  <Application>Microsoft Office PowerPoint</Application>
  <PresentationFormat>Widescreen</PresentationFormat>
  <Paragraphs>85</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Garamond</vt:lpstr>
      <vt:lpstr>有機</vt:lpstr>
      <vt:lpstr>Towards an Economic Theory of the Multiproduct Firm</vt:lpstr>
      <vt:lpstr>Main Purpose</vt:lpstr>
      <vt:lpstr>Traditional Perspectives</vt:lpstr>
      <vt:lpstr>Nature of the Firm </vt:lpstr>
      <vt:lpstr>Dynamic Considerations</vt:lpstr>
      <vt:lpstr>Dynamic Considerations</vt:lpstr>
      <vt:lpstr>Dynamic Considerations</vt:lpstr>
      <vt:lpstr>Related Issues</vt:lpstr>
      <vt:lpstr>Conclusion</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an Economic Theory of the Multiproduct Firm</dc:title>
  <dc:creator>Mahoney, Joseph T</dc:creator>
  <cp:lastModifiedBy>Mahoney, Joseph T</cp:lastModifiedBy>
  <cp:revision>1</cp:revision>
  <dcterms:created xsi:type="dcterms:W3CDTF">2023-02-22T05:37:12Z</dcterms:created>
  <dcterms:modified xsi:type="dcterms:W3CDTF">2023-02-22T05:38:28Z</dcterms:modified>
</cp:coreProperties>
</file>